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99.png" ContentType="image/png"/>
  <Override PartName="/ppt/media/image98.png" ContentType="image/png"/>
  <Override PartName="/ppt/media/image97.png" ContentType="image/png"/>
  <Override PartName="/ppt/media/image96.png" ContentType="image/png"/>
  <Override PartName="/ppt/media/image95.png" ContentType="image/png"/>
  <Override PartName="/ppt/media/image94.png" ContentType="image/png"/>
  <Override PartName="/ppt/media/image93.png" ContentType="image/png"/>
  <Override PartName="/ppt/media/image92.png" ContentType="image/png"/>
  <Override PartName="/ppt/media/image91.png" ContentType="image/png"/>
  <Override PartName="/ppt/media/image90.png" ContentType="image/png"/>
  <Override PartName="/ppt/media/image81.png" ContentType="image/png"/>
  <Override PartName="/ppt/media/image80.png" ContentType="image/png"/>
  <Override PartName="/ppt/media/image79.png" ContentType="image/png"/>
  <Override PartName="/ppt/media/image87.png" ContentType="image/png"/>
  <Override PartName="/ppt/media/image6.png" ContentType="image/png"/>
  <Override PartName="/ppt/media/image61.png" ContentType="image/png"/>
  <Override PartName="/ppt/media/image86.png" ContentType="image/png"/>
  <Override PartName="/ppt/media/image5.png" ContentType="image/png"/>
  <Override PartName="/ppt/media/image60.png" ContentType="image/png"/>
  <Override PartName="/ppt/media/image85.png" ContentType="image/png"/>
  <Override PartName="/ppt/media/image4.png" ContentType="image/png"/>
  <Override PartName="/ppt/media/image84.png" ContentType="image/png"/>
  <Override PartName="/ppt/media/image3.png" ContentType="image/png"/>
  <Override PartName="/ppt/media/image82.png" ContentType="image/png"/>
  <Override PartName="/ppt/media/image1.png" ContentType="image/png"/>
  <Override PartName="/ppt/media/image83.png" ContentType="image/png"/>
  <Override PartName="/ppt/media/image2.png" ContentType="image/png"/>
  <Override PartName="/ppt/media/image88.png" ContentType="image/png"/>
  <Override PartName="/ppt/media/image7.png" ContentType="image/png"/>
  <Override PartName="/ppt/media/image62.png" ContentType="image/png"/>
  <Override PartName="/ppt/media/image89.png" ContentType="image/png"/>
  <Override PartName="/ppt/media/image8.png" ContentType="image/png"/>
  <Override PartName="/ppt/media/image63.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20.png" ContentType="image/png"/>
  <Override PartName="/ppt/media/image45.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46.jpeg" ContentType="image/jpe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jpeg"/><Relationship Id="rId6"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87.png"/><Relationship Id="rId10" Type="http://schemas.openxmlformats.org/officeDocument/2006/relationships/image" Target="../media/image88.png"/><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91.png"/><Relationship Id="rId14" Type="http://schemas.openxmlformats.org/officeDocument/2006/relationships/image" Target="../media/image92.png"/><Relationship Id="rId15" Type="http://schemas.openxmlformats.org/officeDocument/2006/relationships/image" Target="../media/image93.png"/><Relationship Id="rId16" Type="http://schemas.openxmlformats.org/officeDocument/2006/relationships/image" Target="../media/image94.png"/><Relationship Id="rId17" Type="http://schemas.openxmlformats.org/officeDocument/2006/relationships/image" Target="../media/image95.png"/><Relationship Id="rId18" Type="http://schemas.openxmlformats.org/officeDocument/2006/relationships/image" Target="../media/image96.png"/><Relationship Id="rId19" Type="http://schemas.openxmlformats.org/officeDocument/2006/relationships/image" Target="../media/image97.png"/><Relationship Id="rId20" Type="http://schemas.openxmlformats.org/officeDocument/2006/relationships/image" Target="../media/image98.png"/><Relationship Id="rId2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4" descr=""/>
          <p:cNvPicPr/>
          <p:nvPr/>
        </p:nvPicPr>
        <p:blipFill>
          <a:blip r:embed="rId1"/>
          <a:stretch/>
        </p:blipFill>
        <p:spPr>
          <a:xfrm>
            <a:off x="0" y="0"/>
            <a:ext cx="2555280" cy="2555280"/>
          </a:xfrm>
          <a:prstGeom prst="rect">
            <a:avLst/>
          </a:prstGeom>
          <a:ln>
            <a:noFill/>
          </a:ln>
        </p:spPr>
      </p:pic>
      <p:sp>
        <p:nvSpPr>
          <p:cNvPr id="77" name="CustomShape 1"/>
          <p:cNvSpPr/>
          <p:nvPr/>
        </p:nvSpPr>
        <p:spPr>
          <a:xfrm>
            <a:off x="3050640" y="3033720"/>
            <a:ext cx="6087960" cy="937440"/>
          </a:xfrm>
          <a:prstGeom prst="rect">
            <a:avLst/>
          </a:prstGeom>
          <a:noFill/>
          <a:ln>
            <a:noFill/>
          </a:ln>
        </p:spPr>
        <p:style>
          <a:lnRef idx="0"/>
          <a:fillRef idx="0"/>
          <a:effectRef idx="0"/>
          <a:fontRef idx="minor"/>
        </p:style>
        <p:txBody>
          <a:bodyPr lIns="90000" rIns="90000" tIns="45000" bIns="45000"/>
          <a:p>
            <a:pPr>
              <a:lnSpc>
                <a:spcPct val="100000"/>
              </a:lnSpc>
            </a:pPr>
            <a:r>
              <a:rPr b="0" lang="en-US" sz="6000" spc="-1" strike="noStrike">
                <a:solidFill>
                  <a:srgbClr val="ce181e"/>
                </a:solidFill>
                <a:latin typeface="Arial"/>
                <a:ea typeface="DejaVu Sans"/>
              </a:rPr>
              <a:t>Normal Equation</a:t>
            </a:r>
            <a:endParaRPr b="0" lang="en-US" sz="6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9" name="CustomShape 1"/>
          <p:cNvSpPr/>
          <p:nvPr/>
        </p:nvSpPr>
        <p:spPr>
          <a:xfrm>
            <a:off x="352440" y="324000"/>
            <a:ext cx="485712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390" name="CustomShape 2"/>
          <p:cNvSpPr/>
          <p:nvPr/>
        </p:nvSpPr>
        <p:spPr>
          <a:xfrm>
            <a:off x="352440" y="1527840"/>
            <a:ext cx="11438280" cy="7556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In the example shown below, a linear regression model might underfit the data and a higher order model might get severely affected by the noise and variance in the dataset, an optimal fit would be in between.</a:t>
            </a:r>
            <a:endParaRPr b="0" lang="en-US" sz="2400" spc="-1" strike="noStrike">
              <a:latin typeface="Arial"/>
            </a:endParaRPr>
          </a:p>
        </p:txBody>
      </p:sp>
      <p:pic>
        <p:nvPicPr>
          <p:cNvPr id="391" name="Picture 11" descr=""/>
          <p:cNvPicPr/>
          <p:nvPr/>
        </p:nvPicPr>
        <p:blipFill>
          <a:blip r:embed="rId1"/>
          <a:stretch/>
        </p:blipFill>
        <p:spPr>
          <a:xfrm>
            <a:off x="11110680" y="123840"/>
            <a:ext cx="925560" cy="976680"/>
          </a:xfrm>
          <a:prstGeom prst="rect">
            <a:avLst/>
          </a:prstGeom>
          <a:ln>
            <a:noFill/>
          </a:ln>
        </p:spPr>
      </p:pic>
      <p:sp>
        <p:nvSpPr>
          <p:cNvPr id="392" name="CustomShape 3"/>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3" name="CustomShape 4"/>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5" name="CustomShape 6"/>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6" name="CustomShape 7"/>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7" name="CustomShape 8"/>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8" name="CustomShape 9"/>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9" name="CustomShape 10"/>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0" name="CustomShape 11"/>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1" name="CustomShape 12"/>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2" name="CustomShape 13"/>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3" name="CustomShape 14"/>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04" name="CustomShape 15"/>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05"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406"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407" name="CustomShape 16"/>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08"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409" name="CustomShape 17"/>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0" name="CustomShape 18"/>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1" name="CustomShape 19"/>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2" name="CustomShape 20"/>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3" name="CustomShape 21"/>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4" name="CustomShape 22"/>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15" name="CustomShape 23"/>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6" name="CustomShape 24"/>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25"/>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18" name="CustomShape 26"/>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9" name="CustomShape 27"/>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28"/>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1" name="CustomShape 29"/>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22" name="CustomShape 30"/>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3" name="CustomShape 31"/>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4" name="CustomShape 32"/>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5" name="CustomShape 33"/>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34"/>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35"/>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8" name="CustomShape 36"/>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29" name="CustomShape 37"/>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30" name="CustomShape 38"/>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431" name="" descr=""/>
          <p:cNvPicPr/>
          <p:nvPr/>
        </p:nvPicPr>
        <p:blipFill>
          <a:blip r:embed="rId5"/>
          <a:stretch/>
        </p:blipFill>
        <p:spPr>
          <a:xfrm>
            <a:off x="2454840" y="3099960"/>
            <a:ext cx="6866640" cy="27450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2" name="CustomShape 1"/>
          <p:cNvSpPr/>
          <p:nvPr/>
        </p:nvSpPr>
        <p:spPr>
          <a:xfrm>
            <a:off x="352440" y="324000"/>
            <a:ext cx="485712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433" name="CustomShape 2"/>
          <p:cNvSpPr/>
          <p:nvPr/>
        </p:nvSpPr>
        <p:spPr>
          <a:xfrm>
            <a:off x="352440" y="1571040"/>
            <a:ext cx="11438280" cy="7556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The same applies for logistic regression.</a:t>
            </a:r>
            <a:endParaRPr b="0" lang="en-US" sz="2400" spc="-1" strike="noStrike">
              <a:latin typeface="Arial"/>
            </a:endParaRPr>
          </a:p>
        </p:txBody>
      </p:sp>
      <p:pic>
        <p:nvPicPr>
          <p:cNvPr id="434" name="Picture 11" descr=""/>
          <p:cNvPicPr/>
          <p:nvPr/>
        </p:nvPicPr>
        <p:blipFill>
          <a:blip r:embed="rId1"/>
          <a:stretch/>
        </p:blipFill>
        <p:spPr>
          <a:xfrm>
            <a:off x="11110680" y="123840"/>
            <a:ext cx="925560" cy="976680"/>
          </a:xfrm>
          <a:prstGeom prst="rect">
            <a:avLst/>
          </a:prstGeom>
          <a:ln>
            <a:noFill/>
          </a:ln>
        </p:spPr>
      </p:pic>
      <p:sp>
        <p:nvSpPr>
          <p:cNvPr id="435" name="CustomShape 3"/>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6" name="CustomShape 4"/>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7" name="CustomShape 5"/>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8" name="CustomShape 6"/>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39" name="CustomShape 7"/>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0" name="CustomShape 8"/>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1" name="CustomShape 9"/>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10"/>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3" name="CustomShape 11"/>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12"/>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13"/>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4"/>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15"/>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48"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449"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450" name="CustomShape 16"/>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51"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452" name="CustomShape 17"/>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3" name="CustomShape 18"/>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9"/>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5" name="CustomShape 20"/>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6" name="CustomShape 21"/>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7" name="CustomShape 22"/>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58" name="CustomShape 23"/>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9" name="CustomShape 24"/>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25"/>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1" name="CustomShape 26"/>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2" name="CustomShape 27"/>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3" name="CustomShape 28"/>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64" name="CustomShape 29"/>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465" name="CustomShape 30"/>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6" name="CustomShape 31"/>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7" name="CustomShape 32"/>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8" name="CustomShape 33"/>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69" name="CustomShape 34"/>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35"/>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1" name="CustomShape 36"/>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2" name="CustomShape 37"/>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473" name="CustomShape 38"/>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474" name="" descr=""/>
          <p:cNvPicPr/>
          <p:nvPr/>
        </p:nvPicPr>
        <p:blipFill>
          <a:blip r:embed="rId5"/>
          <a:stretch/>
        </p:blipFill>
        <p:spPr>
          <a:xfrm>
            <a:off x="1665360" y="2355840"/>
            <a:ext cx="8501400" cy="36439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5" name="CustomShape 1"/>
          <p:cNvSpPr/>
          <p:nvPr/>
        </p:nvSpPr>
        <p:spPr>
          <a:xfrm>
            <a:off x="352440" y="324000"/>
            <a:ext cx="485712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Optimal model</a:t>
            </a:r>
            <a:endParaRPr b="0" lang="en-US" sz="5000" spc="-1" strike="noStrike">
              <a:latin typeface="Arial"/>
            </a:endParaRPr>
          </a:p>
        </p:txBody>
      </p:sp>
      <p:sp>
        <p:nvSpPr>
          <p:cNvPr id="476" name="CustomShape 2"/>
          <p:cNvSpPr/>
          <p:nvPr/>
        </p:nvSpPr>
        <p:spPr>
          <a:xfrm>
            <a:off x="820440" y="2939040"/>
            <a:ext cx="11438280" cy="7556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Model complexity </a:t>
            </a:r>
            <a:endParaRPr b="0" lang="en-US" sz="2400" spc="-1" strike="noStrike">
              <a:latin typeface="Arial"/>
            </a:endParaRPr>
          </a:p>
          <a:p>
            <a:pPr>
              <a:lnSpc>
                <a:spcPct val="100000"/>
              </a:lnSpc>
            </a:pPr>
            <a:r>
              <a:rPr b="0" lang="en-US" sz="2400" spc="-1" strike="noStrike">
                <a:solidFill>
                  <a:srgbClr val="000000"/>
                </a:solidFill>
                <a:latin typeface="Arial"/>
                <a:ea typeface="DejaVu Sans"/>
              </a:rPr>
              <a:t>vs </a:t>
            </a:r>
            <a:endParaRPr b="0" lang="en-US" sz="2400" spc="-1" strike="noStrike">
              <a:latin typeface="Arial"/>
            </a:endParaRPr>
          </a:p>
          <a:p>
            <a:pPr>
              <a:lnSpc>
                <a:spcPct val="100000"/>
              </a:lnSpc>
            </a:pPr>
            <a:r>
              <a:rPr b="0" lang="en-US" sz="2400" spc="-1" strike="noStrike">
                <a:solidFill>
                  <a:srgbClr val="000000"/>
                </a:solidFill>
                <a:latin typeface="Arial"/>
                <a:ea typeface="DejaVu Sans"/>
              </a:rPr>
              <a:t>Test &amp; Training Errors.</a:t>
            </a:r>
            <a:endParaRPr b="0" lang="en-US" sz="2400" spc="-1" strike="noStrike">
              <a:latin typeface="Arial"/>
            </a:endParaRPr>
          </a:p>
        </p:txBody>
      </p:sp>
      <p:pic>
        <p:nvPicPr>
          <p:cNvPr id="477" name="Picture 11" descr=""/>
          <p:cNvPicPr/>
          <p:nvPr/>
        </p:nvPicPr>
        <p:blipFill>
          <a:blip r:embed="rId1"/>
          <a:stretch/>
        </p:blipFill>
        <p:spPr>
          <a:xfrm>
            <a:off x="11110680" y="123840"/>
            <a:ext cx="925560" cy="976680"/>
          </a:xfrm>
          <a:prstGeom prst="rect">
            <a:avLst/>
          </a:prstGeom>
          <a:ln>
            <a:noFill/>
          </a:ln>
        </p:spPr>
      </p:pic>
      <p:sp>
        <p:nvSpPr>
          <p:cNvPr id="478" name="CustomShape 3"/>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79" name="CustomShape 4"/>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0" name="CustomShape 5"/>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1" name="CustomShape 6"/>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2" name="CustomShape 7"/>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3" name="CustomShape 8"/>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4" name="CustomShape 9"/>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5" name="CustomShape 10"/>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11"/>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7" name="CustomShape 12"/>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8" name="CustomShape 13"/>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4"/>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5"/>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491"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492"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493" name="CustomShape 16"/>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494"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495" name="CustomShape 17"/>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6" name="CustomShape 18"/>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7" name="CustomShape 19"/>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8" name="CustomShape 20"/>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99" name="CustomShape 21"/>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0" name="CustomShape 22"/>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1" name="CustomShape 23"/>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2" name="CustomShape 24"/>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3" name="CustomShape 25"/>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4" name="CustomShape 26"/>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5" name="CustomShape 27"/>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6" name="CustomShape 28"/>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07" name="CustomShape 29"/>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08" name="CustomShape 30"/>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09" name="CustomShape 31"/>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0" name="CustomShape 32"/>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1" name="CustomShape 33"/>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2" name="CustomShape 34"/>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3" name="CustomShape 35"/>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14" name="CustomShape 36"/>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5" name="CustomShape 37"/>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16" name="CustomShape 38"/>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17" name="" descr=""/>
          <p:cNvPicPr/>
          <p:nvPr/>
        </p:nvPicPr>
        <p:blipFill>
          <a:blip r:embed="rId5"/>
          <a:stretch/>
        </p:blipFill>
        <p:spPr>
          <a:xfrm>
            <a:off x="4573440" y="1873800"/>
            <a:ext cx="7003800" cy="399492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8" name="CustomShape 1"/>
          <p:cNvSpPr/>
          <p:nvPr/>
        </p:nvSpPr>
        <p:spPr>
          <a:xfrm>
            <a:off x="352440" y="324000"/>
            <a:ext cx="485712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519" name="CustomShape 2"/>
          <p:cNvSpPr/>
          <p:nvPr/>
        </p:nvSpPr>
        <p:spPr>
          <a:xfrm>
            <a:off x="352440" y="1355040"/>
            <a:ext cx="11438280" cy="7556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Regularization is a technique used to reduce the error (testing error) by fitting a function appropriately on the given training set and avoid overfitting.</a:t>
            </a:r>
            <a:endParaRPr b="0" lang="en-US" sz="2400" spc="-1" strike="noStrike">
              <a:latin typeface="Arial"/>
            </a:endParaRPr>
          </a:p>
          <a:p>
            <a:pPr>
              <a:lnSpc>
                <a:spcPct val="100000"/>
              </a:lnSpc>
            </a:pPr>
            <a:endParaRPr b="0" lang="en-US" sz="2400" spc="-1" strike="noStrike">
              <a:latin typeface="Arial"/>
            </a:endParaRPr>
          </a:p>
        </p:txBody>
      </p:sp>
      <p:pic>
        <p:nvPicPr>
          <p:cNvPr id="520" name="Picture 11" descr=""/>
          <p:cNvPicPr/>
          <p:nvPr/>
        </p:nvPicPr>
        <p:blipFill>
          <a:blip r:embed="rId1"/>
          <a:stretch/>
        </p:blipFill>
        <p:spPr>
          <a:xfrm>
            <a:off x="11110680" y="123840"/>
            <a:ext cx="925560" cy="976680"/>
          </a:xfrm>
          <a:prstGeom prst="rect">
            <a:avLst/>
          </a:prstGeom>
          <a:ln>
            <a:noFill/>
          </a:ln>
        </p:spPr>
      </p:pic>
      <p:sp>
        <p:nvSpPr>
          <p:cNvPr id="521" name="CustomShape 3"/>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2" name="CustomShape 4"/>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3" name="CustomShape 5"/>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4" name="CustomShape 6"/>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5" name="CustomShape 7"/>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6" name="CustomShape 8"/>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7" name="CustomShape 9"/>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8" name="CustomShape 10"/>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9" name="CustomShape 11"/>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0" name="CustomShape 12"/>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1" name="CustomShape 13"/>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2" name="CustomShape 14"/>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3" name="CustomShape 15"/>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34"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535"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536" name="CustomShape 16"/>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537"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538" name="CustomShape 17"/>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9" name="CustomShape 18"/>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0" name="CustomShape 19"/>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1" name="CustomShape 20"/>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2" name="CustomShape 21"/>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3" name="CustomShape 22"/>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44" name="CustomShape 23"/>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5" name="CustomShape 24"/>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6" name="CustomShape 25"/>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47" name="CustomShape 26"/>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8" name="CustomShape 27"/>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9" name="CustomShape 28"/>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0" name="CustomShape 29"/>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51" name="CustomShape 30"/>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2" name="CustomShape 31"/>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3" name="CustomShape 32"/>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4" name="CustomShape 33"/>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5" name="CustomShape 34"/>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35"/>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57" name="CustomShape 36"/>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8" name="CustomShape 37"/>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59" name="CustomShape 38"/>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560" name="" descr=""/>
          <p:cNvPicPr/>
          <p:nvPr/>
        </p:nvPicPr>
        <p:blipFill>
          <a:blip r:embed="rId5"/>
          <a:stretch/>
        </p:blipFill>
        <p:spPr>
          <a:xfrm>
            <a:off x="2536920" y="2521080"/>
            <a:ext cx="7116120" cy="34552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1" name="CustomShape 1"/>
          <p:cNvSpPr/>
          <p:nvPr/>
        </p:nvSpPr>
        <p:spPr>
          <a:xfrm>
            <a:off x="352440" y="324000"/>
            <a:ext cx="485712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562" name="CustomShape 2"/>
          <p:cNvSpPr/>
          <p:nvPr/>
        </p:nvSpPr>
        <p:spPr>
          <a:xfrm>
            <a:off x="352440" y="1463040"/>
            <a:ext cx="11438280" cy="7556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In regularization, a simple term added in the cost function whether it was a linear regression or a logistic regression, it helps minimizing the values of the parameters while minimizing the error value, thus penalizing the parameters that try to fit the model as neatly as possible and reduce the overfitting problem.</a:t>
            </a:r>
            <a:endParaRPr b="0" lang="en-US" sz="2400" spc="-1" strike="noStrike">
              <a:latin typeface="Arial"/>
            </a:endParaRPr>
          </a:p>
        </p:txBody>
      </p:sp>
      <p:pic>
        <p:nvPicPr>
          <p:cNvPr id="563" name="Picture 11" descr=""/>
          <p:cNvPicPr/>
          <p:nvPr/>
        </p:nvPicPr>
        <p:blipFill>
          <a:blip r:embed="rId1"/>
          <a:stretch/>
        </p:blipFill>
        <p:spPr>
          <a:xfrm>
            <a:off x="11110680" y="123840"/>
            <a:ext cx="925560" cy="976680"/>
          </a:xfrm>
          <a:prstGeom prst="rect">
            <a:avLst/>
          </a:prstGeom>
          <a:ln>
            <a:noFill/>
          </a:ln>
        </p:spPr>
      </p:pic>
      <p:sp>
        <p:nvSpPr>
          <p:cNvPr id="564" name="CustomShape 3"/>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5" name="CustomShape 4"/>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6" name="CustomShape 5"/>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7" name="CustomShape 6"/>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8" name="CustomShape 7"/>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69" name="CustomShape 8"/>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0" name="CustomShape 9"/>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1" name="CustomShape 10"/>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2" name="CustomShape 11"/>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3" name="CustomShape 12"/>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4" name="CustomShape 13"/>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5" name="CustomShape 14"/>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76" name="CustomShape 15"/>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577"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578"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579" name="CustomShape 16"/>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580"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581" name="CustomShape 17"/>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2" name="CustomShape 18"/>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3" name="CustomShape 19"/>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4" name="CustomShape 20"/>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5" name="CustomShape 21"/>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6" name="CustomShape 22"/>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87" name="CustomShape 23"/>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8" name="CustomShape 24"/>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89" name="CustomShape 25"/>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0" name="CustomShape 26"/>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1" name="CustomShape 27"/>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2" name="CustomShape 28"/>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593" name="CustomShape 29"/>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594" name="CustomShape 30"/>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5" name="CustomShape 31"/>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6" name="CustomShape 32"/>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7" name="CustomShape 33"/>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8" name="CustomShape 34"/>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99" name="CustomShape 35"/>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0" name="CustomShape 36"/>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1" name="CustomShape 37"/>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02" name="CustomShape 38"/>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03" name="" descr=""/>
          <p:cNvPicPr/>
          <p:nvPr/>
        </p:nvPicPr>
        <p:blipFill>
          <a:blip r:embed="rId5"/>
          <a:stretch/>
        </p:blipFill>
        <p:spPr>
          <a:xfrm>
            <a:off x="274320" y="3787560"/>
            <a:ext cx="11570760" cy="1788480"/>
          </a:xfrm>
          <a:prstGeom prst="rect">
            <a:avLst/>
          </a:prstGeom>
          <a:ln>
            <a:noFill/>
          </a:ln>
        </p:spPr>
      </p:pic>
      <p:pic>
        <p:nvPicPr>
          <p:cNvPr id="604" name="" descr=""/>
          <p:cNvPicPr/>
          <p:nvPr/>
        </p:nvPicPr>
        <p:blipFill>
          <a:blip r:embed="rId6"/>
          <a:srcRect l="70274" t="38681" r="22556" b="15340"/>
          <a:stretch/>
        </p:blipFill>
        <p:spPr>
          <a:xfrm>
            <a:off x="2652480" y="4516560"/>
            <a:ext cx="820080" cy="8208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5" name="CustomShape 1"/>
          <p:cNvSpPr/>
          <p:nvPr/>
        </p:nvSpPr>
        <p:spPr>
          <a:xfrm>
            <a:off x="352440" y="324000"/>
            <a:ext cx="485712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606" name="CustomShape 2"/>
          <p:cNvSpPr/>
          <p:nvPr/>
        </p:nvSpPr>
        <p:spPr>
          <a:xfrm>
            <a:off x="352440" y="1463040"/>
            <a:ext cx="11438280" cy="7556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DejaVu Sans"/>
              </a:rPr>
              <a:t>Thus, the updated function changes to the following.</a:t>
            </a:r>
            <a:endParaRPr b="0" lang="en-US" sz="2400" spc="-1" strike="noStrike">
              <a:latin typeface="Arial"/>
            </a:endParaRPr>
          </a:p>
        </p:txBody>
      </p:sp>
      <p:pic>
        <p:nvPicPr>
          <p:cNvPr id="607" name="Picture 11" descr=""/>
          <p:cNvPicPr/>
          <p:nvPr/>
        </p:nvPicPr>
        <p:blipFill>
          <a:blip r:embed="rId1"/>
          <a:stretch/>
        </p:blipFill>
        <p:spPr>
          <a:xfrm>
            <a:off x="11110680" y="123840"/>
            <a:ext cx="925560" cy="976680"/>
          </a:xfrm>
          <a:prstGeom prst="rect">
            <a:avLst/>
          </a:prstGeom>
          <a:ln>
            <a:noFill/>
          </a:ln>
        </p:spPr>
      </p:pic>
      <p:sp>
        <p:nvSpPr>
          <p:cNvPr id="608" name="CustomShape 3"/>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09" name="CustomShape 4"/>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0" name="CustomShape 5"/>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1" name="CustomShape 6"/>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2" name="CustomShape 7"/>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3" name="CustomShape 8"/>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4" name="CustomShape 9"/>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5" name="CustomShape 10"/>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6" name="CustomShape 11"/>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7" name="CustomShape 12"/>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8" name="CustomShape 13"/>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19" name="CustomShape 14"/>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0" name="CustomShape 15"/>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21"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622"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623" name="CustomShape 16"/>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624"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625" name="CustomShape 17"/>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6" name="CustomShape 18"/>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7" name="CustomShape 19"/>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8" name="CustomShape 20"/>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29" name="CustomShape 21"/>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0" name="CustomShape 22"/>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31" name="CustomShape 23"/>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2" name="CustomShape 24"/>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3" name="CustomShape 25"/>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34" name="CustomShape 26"/>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5" name="CustomShape 27"/>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6" name="CustomShape 28"/>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37" name="CustomShape 29"/>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38" name="CustomShape 30"/>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39" name="CustomShape 31"/>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0" name="CustomShape 32"/>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1" name="CustomShape 33"/>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2" name="CustomShape 34"/>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3" name="CustomShape 35"/>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44" name="CustomShape 36"/>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5" name="CustomShape 37"/>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46" name="CustomShape 38"/>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647" name="" descr=""/>
          <p:cNvPicPr/>
          <p:nvPr/>
        </p:nvPicPr>
        <p:blipFill>
          <a:blip r:embed="rId5"/>
          <a:stretch/>
        </p:blipFill>
        <p:spPr>
          <a:xfrm>
            <a:off x="766080" y="2269440"/>
            <a:ext cx="4459680" cy="1523520"/>
          </a:xfrm>
          <a:prstGeom prst="rect">
            <a:avLst/>
          </a:prstGeom>
          <a:ln>
            <a:noFill/>
          </a:ln>
        </p:spPr>
      </p:pic>
      <p:pic>
        <p:nvPicPr>
          <p:cNvPr id="648" name="" descr=""/>
          <p:cNvPicPr/>
          <p:nvPr/>
        </p:nvPicPr>
        <p:blipFill>
          <a:blip r:embed="rId6"/>
          <a:srcRect l="22156" t="0" r="6031" b="51732"/>
          <a:stretch/>
        </p:blipFill>
        <p:spPr>
          <a:xfrm>
            <a:off x="405360" y="4174920"/>
            <a:ext cx="6073560" cy="1675440"/>
          </a:xfrm>
          <a:prstGeom prst="rect">
            <a:avLst/>
          </a:prstGeom>
          <a:ln>
            <a:noFill/>
          </a:ln>
        </p:spPr>
      </p:pic>
      <p:pic>
        <p:nvPicPr>
          <p:cNvPr id="649" name="" descr=""/>
          <p:cNvPicPr/>
          <p:nvPr/>
        </p:nvPicPr>
        <p:blipFill>
          <a:blip r:embed="rId7"/>
          <a:srcRect l="61164" t="60009" r="26534" b="11140"/>
          <a:stretch/>
        </p:blipFill>
        <p:spPr>
          <a:xfrm>
            <a:off x="6695280" y="4475520"/>
            <a:ext cx="865440" cy="837720"/>
          </a:xfrm>
          <a:prstGeom prst="rect">
            <a:avLst/>
          </a:prstGeom>
          <a:ln>
            <a:noFill/>
          </a:ln>
        </p:spPr>
      </p:pic>
      <p:sp>
        <p:nvSpPr>
          <p:cNvPr id="650" name="CustomShape 39"/>
          <p:cNvSpPr/>
          <p:nvPr/>
        </p:nvSpPr>
        <p:spPr>
          <a:xfrm>
            <a:off x="597960" y="5012640"/>
            <a:ext cx="866160" cy="744480"/>
          </a:xfrm>
          <a:prstGeom prst="rect">
            <a:avLst/>
          </a:prstGeom>
          <a:solidFill>
            <a:srgbClr val="ffffff"/>
          </a:solidFill>
          <a:ln>
            <a:solidFill>
              <a:srgbClr val="ffffff"/>
            </a:solidFill>
          </a:ln>
        </p:spPr>
        <p:style>
          <a:lnRef idx="0"/>
          <a:fillRef idx="0"/>
          <a:effectRef idx="0"/>
          <a:fontRef idx="minor"/>
        </p:style>
      </p:sp>
      <p:pic>
        <p:nvPicPr>
          <p:cNvPr id="651" name="" descr=""/>
          <p:cNvPicPr/>
          <p:nvPr/>
        </p:nvPicPr>
        <p:blipFill>
          <a:blip r:embed="rId8"/>
          <a:srcRect l="27850" t="24134" r="64111" b="59723"/>
          <a:stretch/>
        </p:blipFill>
        <p:spPr>
          <a:xfrm>
            <a:off x="694800" y="4902840"/>
            <a:ext cx="672480" cy="557640"/>
          </a:xfrm>
          <a:prstGeom prst="rect">
            <a:avLst/>
          </a:prstGeom>
          <a:ln>
            <a:noFill/>
          </a:ln>
        </p:spPr>
      </p:pic>
      <p:pic>
        <p:nvPicPr>
          <p:cNvPr id="652" name="" descr=""/>
          <p:cNvPicPr/>
          <p:nvPr/>
        </p:nvPicPr>
        <p:blipFill>
          <a:blip r:embed="rId9"/>
          <a:stretch/>
        </p:blipFill>
        <p:spPr>
          <a:xfrm rot="5400000">
            <a:off x="3971160" y="3853800"/>
            <a:ext cx="372600" cy="456120"/>
          </a:xfrm>
          <a:prstGeom prst="rect">
            <a:avLst/>
          </a:prstGeom>
          <a:ln>
            <a:noFill/>
          </a:ln>
        </p:spPr>
      </p:pic>
      <p:sp>
        <p:nvSpPr>
          <p:cNvPr id="653" name="CustomShape 40"/>
          <p:cNvSpPr/>
          <p:nvPr/>
        </p:nvSpPr>
        <p:spPr>
          <a:xfrm>
            <a:off x="3234960" y="3697200"/>
            <a:ext cx="1942200" cy="95760"/>
          </a:xfrm>
          <a:custGeom>
            <a:avLst/>
            <a:gdLst/>
            <a:ahLst/>
            <a:rect l="l" t="t" r="r" b="b"/>
            <a:pathLst>
              <a:path w="5190" h="268">
                <a:moveTo>
                  <a:pt x="44" y="0"/>
                </a:moveTo>
                <a:cubicBezTo>
                  <a:pt x="22" y="0"/>
                  <a:pt x="0" y="22"/>
                  <a:pt x="0" y="44"/>
                </a:cubicBezTo>
                <a:lnTo>
                  <a:pt x="0" y="222"/>
                </a:lnTo>
                <a:cubicBezTo>
                  <a:pt x="0" y="244"/>
                  <a:pt x="22" y="267"/>
                  <a:pt x="44" y="267"/>
                </a:cubicBezTo>
                <a:lnTo>
                  <a:pt x="5144" y="267"/>
                </a:lnTo>
                <a:cubicBezTo>
                  <a:pt x="5166" y="267"/>
                  <a:pt x="5189" y="244"/>
                  <a:pt x="5189" y="222"/>
                </a:cubicBezTo>
                <a:lnTo>
                  <a:pt x="5189" y="44"/>
                </a:lnTo>
                <a:cubicBezTo>
                  <a:pt x="5189" y="22"/>
                  <a:pt x="5166" y="0"/>
                  <a:pt x="5144" y="0"/>
                </a:cubicBezTo>
                <a:lnTo>
                  <a:pt x="44" y="0"/>
                </a:lnTo>
              </a:path>
            </a:pathLst>
          </a:custGeom>
          <a:solidFill>
            <a:srgbClr val="111111"/>
          </a:solidFill>
          <a:ln>
            <a:solidFill>
              <a:srgbClr val="666666"/>
            </a:solidFill>
          </a:ln>
        </p:spPr>
        <p:style>
          <a:lnRef idx="0"/>
          <a:fillRef idx="0"/>
          <a:effectRef idx="0"/>
          <a:fontRef idx="minor"/>
        </p:style>
      </p:sp>
      <p:pic>
        <p:nvPicPr>
          <p:cNvPr id="654" name="" descr=""/>
          <p:cNvPicPr/>
          <p:nvPr/>
        </p:nvPicPr>
        <p:blipFill>
          <a:blip r:embed="rId10"/>
          <a:srcRect l="73612" t="11748" r="18520" b="71025"/>
          <a:stretch/>
        </p:blipFill>
        <p:spPr>
          <a:xfrm>
            <a:off x="7472880" y="4538520"/>
            <a:ext cx="656280" cy="595440"/>
          </a:xfrm>
          <a:prstGeom prst="rect">
            <a:avLst/>
          </a:prstGeom>
          <a:ln>
            <a:noFill/>
          </a:ln>
        </p:spPr>
      </p:pic>
      <p:pic>
        <p:nvPicPr>
          <p:cNvPr id="655" name="" descr=""/>
          <p:cNvPicPr/>
          <p:nvPr/>
        </p:nvPicPr>
        <p:blipFill>
          <a:blip r:embed="rId11"/>
          <a:srcRect l="22156" t="0" r="64351" b="51732"/>
          <a:stretch/>
        </p:blipFill>
        <p:spPr>
          <a:xfrm>
            <a:off x="8024400" y="4102920"/>
            <a:ext cx="1134000" cy="1675080"/>
          </a:xfrm>
          <a:prstGeom prst="rect">
            <a:avLst/>
          </a:prstGeom>
          <a:ln>
            <a:noFill/>
          </a:ln>
        </p:spPr>
      </p:pic>
      <p:sp>
        <p:nvSpPr>
          <p:cNvPr id="656" name="CustomShape 41"/>
          <p:cNvSpPr/>
          <p:nvPr/>
        </p:nvSpPr>
        <p:spPr>
          <a:xfrm>
            <a:off x="8166960" y="4952520"/>
            <a:ext cx="866160" cy="744120"/>
          </a:xfrm>
          <a:prstGeom prst="rect">
            <a:avLst/>
          </a:prstGeom>
          <a:solidFill>
            <a:srgbClr val="ffffff"/>
          </a:solidFill>
          <a:ln>
            <a:solidFill>
              <a:srgbClr val="ffffff"/>
            </a:solidFill>
          </a:ln>
        </p:spPr>
        <p:style>
          <a:lnRef idx="0"/>
          <a:fillRef idx="0"/>
          <a:effectRef idx="0"/>
          <a:fontRef idx="minor"/>
        </p:style>
      </p:sp>
      <p:pic>
        <p:nvPicPr>
          <p:cNvPr id="657" name="" descr=""/>
          <p:cNvPicPr/>
          <p:nvPr/>
        </p:nvPicPr>
        <p:blipFill>
          <a:blip r:embed="rId12"/>
          <a:srcRect l="27850" t="24134" r="64111" b="59723"/>
          <a:stretch/>
        </p:blipFill>
        <p:spPr>
          <a:xfrm>
            <a:off x="8367840" y="4804920"/>
            <a:ext cx="672480" cy="557280"/>
          </a:xfrm>
          <a:prstGeom prst="rect">
            <a:avLst/>
          </a:prstGeom>
          <a:ln>
            <a:noFill/>
          </a:ln>
        </p:spPr>
      </p:pic>
      <p:pic>
        <p:nvPicPr>
          <p:cNvPr id="658" name="" descr=""/>
          <p:cNvPicPr/>
          <p:nvPr/>
        </p:nvPicPr>
        <p:blipFill>
          <a:blip r:embed="rId13"/>
          <a:srcRect l="53599" t="63004" r="38668" b="13125"/>
          <a:stretch/>
        </p:blipFill>
        <p:spPr>
          <a:xfrm>
            <a:off x="9120240" y="4498200"/>
            <a:ext cx="570600" cy="822600"/>
          </a:xfrm>
          <a:prstGeom prst="rect">
            <a:avLst/>
          </a:prstGeom>
          <a:ln>
            <a:noFill/>
          </a:ln>
        </p:spPr>
      </p:pic>
      <p:sp>
        <p:nvSpPr>
          <p:cNvPr id="659" name="CustomShape 42"/>
          <p:cNvSpPr/>
          <p:nvPr/>
        </p:nvSpPr>
        <p:spPr>
          <a:xfrm>
            <a:off x="8174160" y="4102920"/>
            <a:ext cx="866160" cy="653400"/>
          </a:xfrm>
          <a:prstGeom prst="rect">
            <a:avLst/>
          </a:prstGeom>
          <a:solidFill>
            <a:srgbClr val="ffffff"/>
          </a:solidFill>
          <a:ln>
            <a:solidFill>
              <a:srgbClr val="ffffff"/>
            </a:solidFill>
          </a:ln>
        </p:spPr>
        <p:style>
          <a:lnRef idx="0"/>
          <a:fillRef idx="0"/>
          <a:effectRef idx="0"/>
          <a:fontRef idx="minor"/>
        </p:style>
      </p:sp>
      <p:pic>
        <p:nvPicPr>
          <p:cNvPr id="660" name="" descr=""/>
          <p:cNvPicPr/>
          <p:nvPr/>
        </p:nvPicPr>
        <p:blipFill>
          <a:blip r:embed="rId14"/>
          <a:stretch/>
        </p:blipFill>
        <p:spPr>
          <a:xfrm>
            <a:off x="8407800" y="4179960"/>
            <a:ext cx="474480" cy="516240"/>
          </a:xfrm>
          <a:prstGeom prst="rect">
            <a:avLst/>
          </a:prstGeom>
          <a:ln>
            <a:noFill/>
          </a:ln>
        </p:spPr>
      </p:pic>
      <p:sp>
        <p:nvSpPr>
          <p:cNvPr id="661" name="Line 43"/>
          <p:cNvSpPr/>
          <p:nvPr/>
        </p:nvSpPr>
        <p:spPr>
          <a:xfrm flipV="1">
            <a:off x="3234960" y="2269440"/>
            <a:ext cx="1440" cy="1427760"/>
          </a:xfrm>
          <a:prstGeom prst="line">
            <a:avLst/>
          </a:prstGeom>
          <a:ln>
            <a:solidFill>
              <a:srgbClr val="000000"/>
            </a:solidFill>
          </a:ln>
        </p:spPr>
        <p:style>
          <a:lnRef idx="0"/>
          <a:fillRef idx="0"/>
          <a:effectRef idx="0"/>
          <a:fontRef idx="minor"/>
        </p:style>
      </p:sp>
      <p:sp>
        <p:nvSpPr>
          <p:cNvPr id="662" name="Line 44"/>
          <p:cNvSpPr/>
          <p:nvPr/>
        </p:nvSpPr>
        <p:spPr>
          <a:xfrm flipV="1">
            <a:off x="5178960" y="2269440"/>
            <a:ext cx="1440" cy="1427760"/>
          </a:xfrm>
          <a:prstGeom prst="line">
            <a:avLst/>
          </a:prstGeom>
          <a:ln>
            <a:solidFill>
              <a:srgbClr val="000000"/>
            </a:solidFill>
          </a:ln>
        </p:spPr>
        <p:style>
          <a:lnRef idx="0"/>
          <a:fillRef idx="0"/>
          <a:effectRef idx="0"/>
          <a:fontRef idx="minor"/>
        </p:style>
      </p:sp>
      <p:pic>
        <p:nvPicPr>
          <p:cNvPr id="663" name="" descr=""/>
          <p:cNvPicPr/>
          <p:nvPr/>
        </p:nvPicPr>
        <p:blipFill>
          <a:blip r:embed="rId15"/>
          <a:stretch/>
        </p:blipFill>
        <p:spPr>
          <a:xfrm rot="5385600">
            <a:off x="7930080" y="2578320"/>
            <a:ext cx="1616760" cy="387000"/>
          </a:xfrm>
          <a:prstGeom prst="rect">
            <a:avLst/>
          </a:prstGeom>
          <a:ln>
            <a:noFill/>
          </a:ln>
        </p:spPr>
      </p:pic>
      <p:sp>
        <p:nvSpPr>
          <p:cNvPr id="664" name="CustomShape 45"/>
          <p:cNvSpPr/>
          <p:nvPr/>
        </p:nvSpPr>
        <p:spPr>
          <a:xfrm>
            <a:off x="7481520" y="3857040"/>
            <a:ext cx="2558520" cy="1827000"/>
          </a:xfrm>
          <a:prstGeom prst="rect">
            <a:avLst/>
          </a:prstGeom>
          <a:noFill/>
          <a:ln>
            <a:solidFill>
              <a:srgbClr val="ed1c24"/>
            </a:solidFill>
          </a:ln>
        </p:spPr>
        <p:style>
          <a:lnRef idx="0"/>
          <a:fillRef idx="0"/>
          <a:effectRef idx="0"/>
          <a:fontRef idx="minor"/>
        </p:style>
      </p:sp>
      <p:sp>
        <p:nvSpPr>
          <p:cNvPr id="665" name="CustomShape 46"/>
          <p:cNvSpPr/>
          <p:nvPr/>
        </p:nvSpPr>
        <p:spPr>
          <a:xfrm>
            <a:off x="7680960" y="1587600"/>
            <a:ext cx="2841480" cy="5274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Arial"/>
                <a:ea typeface="DejaVu Sans"/>
              </a:rPr>
              <a:t>Regularization Term</a:t>
            </a:r>
            <a:endParaRPr b="0" lang="en-US" sz="1800" spc="-1" strike="noStrike">
              <a:latin typeface="Arial"/>
            </a:endParaRPr>
          </a:p>
        </p:txBody>
      </p:sp>
      <p:pic>
        <p:nvPicPr>
          <p:cNvPr id="666" name="" descr=""/>
          <p:cNvPicPr/>
          <p:nvPr/>
        </p:nvPicPr>
        <p:blipFill>
          <a:blip r:embed="rId16"/>
          <a:srcRect l="73612" t="11748" r="18520" b="71025"/>
          <a:stretch/>
        </p:blipFill>
        <p:spPr>
          <a:xfrm rot="16200000">
            <a:off x="7436880" y="4538880"/>
            <a:ext cx="656280" cy="59544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7" name="CustomShape 1"/>
          <p:cNvSpPr/>
          <p:nvPr/>
        </p:nvSpPr>
        <p:spPr>
          <a:xfrm>
            <a:off x="352440" y="324000"/>
            <a:ext cx="485712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Regularization</a:t>
            </a:r>
            <a:endParaRPr b="0" lang="en-US" sz="5000" spc="-1" strike="noStrike">
              <a:latin typeface="Arial"/>
            </a:endParaRPr>
          </a:p>
        </p:txBody>
      </p:sp>
      <p:sp>
        <p:nvSpPr>
          <p:cNvPr id="668" name="CustomShape 2"/>
          <p:cNvSpPr/>
          <p:nvPr/>
        </p:nvSpPr>
        <p:spPr>
          <a:xfrm>
            <a:off x="352440" y="1463040"/>
            <a:ext cx="11438280" cy="755640"/>
          </a:xfrm>
          <a:prstGeom prst="rect">
            <a:avLst/>
          </a:prstGeom>
          <a:noFill/>
          <a:ln>
            <a:noFill/>
          </a:ln>
        </p:spPr>
        <p:style>
          <a:lnRef idx="0"/>
          <a:fillRef idx="0"/>
          <a:effectRef idx="0"/>
          <a:fontRef idx="minor"/>
        </p:style>
      </p:sp>
      <p:pic>
        <p:nvPicPr>
          <p:cNvPr id="669" name="Picture 11" descr=""/>
          <p:cNvPicPr/>
          <p:nvPr/>
        </p:nvPicPr>
        <p:blipFill>
          <a:blip r:embed="rId1"/>
          <a:stretch/>
        </p:blipFill>
        <p:spPr>
          <a:xfrm>
            <a:off x="11110680" y="123840"/>
            <a:ext cx="925560" cy="976680"/>
          </a:xfrm>
          <a:prstGeom prst="rect">
            <a:avLst/>
          </a:prstGeom>
          <a:ln>
            <a:noFill/>
          </a:ln>
        </p:spPr>
      </p:pic>
      <p:sp>
        <p:nvSpPr>
          <p:cNvPr id="670" name="CustomShape 3"/>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1" name="CustomShape 4"/>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2" name="CustomShape 5"/>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3" name="CustomShape 6"/>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4" name="CustomShape 7"/>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5" name="CustomShape 8"/>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6" name="CustomShape 9"/>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7" name="CustomShape 10"/>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8" name="CustomShape 11"/>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9" name="CustomShape 12"/>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0" name="CustomShape 13"/>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1" name="CustomShape 14"/>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2" name="CustomShape 15"/>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683"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684"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685" name="CustomShape 16"/>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686"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687" name="CustomShape 17"/>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8" name="CustomShape 18"/>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89" name="CustomShape 19"/>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0" name="CustomShape 20"/>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1" name="CustomShape 21"/>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2" name="CustomShape 22"/>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693" name="CustomShape 23"/>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4" name="CustomShape 24"/>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5" name="CustomShape 25"/>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6" name="CustomShape 26"/>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7" name="CustomShape 27"/>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98" name="CustomShape 28"/>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699" name="CustomShape 29"/>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700" name="CustomShape 30"/>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1" name="CustomShape 31"/>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2" name="CustomShape 32"/>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3" name="CustomShape 33"/>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4" name="CustomShape 34"/>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5" name="CustomShape 35"/>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06" name="CustomShape 36"/>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7" name="CustomShape 37"/>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708" name="CustomShape 38"/>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709" name="" descr=""/>
          <p:cNvPicPr/>
          <p:nvPr/>
        </p:nvPicPr>
        <p:blipFill>
          <a:blip r:embed="rId5"/>
          <a:srcRect l="22156" t="0" r="6031" b="51732"/>
          <a:stretch/>
        </p:blipFill>
        <p:spPr>
          <a:xfrm>
            <a:off x="5610240" y="3369960"/>
            <a:ext cx="5170680" cy="1422000"/>
          </a:xfrm>
          <a:prstGeom prst="rect">
            <a:avLst/>
          </a:prstGeom>
          <a:ln>
            <a:noFill/>
          </a:ln>
        </p:spPr>
      </p:pic>
      <p:pic>
        <p:nvPicPr>
          <p:cNvPr id="710" name="" descr=""/>
          <p:cNvPicPr/>
          <p:nvPr/>
        </p:nvPicPr>
        <p:blipFill>
          <a:blip r:embed="rId6"/>
          <a:srcRect l="61164" t="60009" r="26534" b="11140"/>
          <a:stretch/>
        </p:blipFill>
        <p:spPr>
          <a:xfrm>
            <a:off x="10965960" y="3655800"/>
            <a:ext cx="736560" cy="711000"/>
          </a:xfrm>
          <a:prstGeom prst="rect">
            <a:avLst/>
          </a:prstGeom>
          <a:ln>
            <a:noFill/>
          </a:ln>
        </p:spPr>
      </p:pic>
      <p:sp>
        <p:nvSpPr>
          <p:cNvPr id="711" name="CustomShape 39"/>
          <p:cNvSpPr/>
          <p:nvPr/>
        </p:nvSpPr>
        <p:spPr>
          <a:xfrm>
            <a:off x="5774040" y="4111200"/>
            <a:ext cx="736920" cy="632160"/>
          </a:xfrm>
          <a:prstGeom prst="rect">
            <a:avLst/>
          </a:prstGeom>
          <a:solidFill>
            <a:srgbClr val="ffffff"/>
          </a:solidFill>
          <a:ln>
            <a:solidFill>
              <a:srgbClr val="ffffff"/>
            </a:solidFill>
          </a:ln>
        </p:spPr>
        <p:style>
          <a:lnRef idx="0"/>
          <a:fillRef idx="0"/>
          <a:effectRef idx="0"/>
          <a:fontRef idx="minor"/>
        </p:style>
      </p:sp>
      <p:pic>
        <p:nvPicPr>
          <p:cNvPr id="712" name="" descr=""/>
          <p:cNvPicPr/>
          <p:nvPr/>
        </p:nvPicPr>
        <p:blipFill>
          <a:blip r:embed="rId7"/>
          <a:srcRect l="27850" t="24134" r="64111" b="59723"/>
          <a:stretch/>
        </p:blipFill>
        <p:spPr>
          <a:xfrm>
            <a:off x="5856840" y="4018680"/>
            <a:ext cx="572040" cy="472320"/>
          </a:xfrm>
          <a:prstGeom prst="rect">
            <a:avLst/>
          </a:prstGeom>
          <a:ln>
            <a:noFill/>
          </a:ln>
        </p:spPr>
      </p:pic>
      <p:pic>
        <p:nvPicPr>
          <p:cNvPr id="713" name="" descr=""/>
          <p:cNvPicPr/>
          <p:nvPr/>
        </p:nvPicPr>
        <p:blipFill>
          <a:blip r:embed="rId8"/>
          <a:srcRect l="73612" t="11748" r="18520" b="71025"/>
          <a:stretch/>
        </p:blipFill>
        <p:spPr>
          <a:xfrm>
            <a:off x="2169000" y="3740400"/>
            <a:ext cx="560880" cy="461160"/>
          </a:xfrm>
          <a:prstGeom prst="rect">
            <a:avLst/>
          </a:prstGeom>
          <a:ln>
            <a:noFill/>
          </a:ln>
        </p:spPr>
      </p:pic>
      <p:pic>
        <p:nvPicPr>
          <p:cNvPr id="714" name="" descr=""/>
          <p:cNvPicPr/>
          <p:nvPr/>
        </p:nvPicPr>
        <p:blipFill>
          <a:blip r:embed="rId9"/>
          <a:srcRect l="22156" t="0" r="64351" b="51732"/>
          <a:stretch/>
        </p:blipFill>
        <p:spPr>
          <a:xfrm>
            <a:off x="2978640" y="3402720"/>
            <a:ext cx="968760" cy="1297800"/>
          </a:xfrm>
          <a:prstGeom prst="rect">
            <a:avLst/>
          </a:prstGeom>
          <a:ln>
            <a:noFill/>
          </a:ln>
        </p:spPr>
      </p:pic>
      <p:sp>
        <p:nvSpPr>
          <p:cNvPr id="715" name="CustomShape 40"/>
          <p:cNvSpPr/>
          <p:nvPr/>
        </p:nvSpPr>
        <p:spPr>
          <a:xfrm>
            <a:off x="3100320" y="4061160"/>
            <a:ext cx="740160" cy="576360"/>
          </a:xfrm>
          <a:prstGeom prst="rect">
            <a:avLst/>
          </a:prstGeom>
          <a:solidFill>
            <a:srgbClr val="ffffff"/>
          </a:solidFill>
          <a:ln>
            <a:solidFill>
              <a:srgbClr val="ffffff"/>
            </a:solidFill>
          </a:ln>
        </p:spPr>
        <p:style>
          <a:lnRef idx="0"/>
          <a:fillRef idx="0"/>
          <a:effectRef idx="0"/>
          <a:fontRef idx="minor"/>
        </p:style>
      </p:sp>
      <p:pic>
        <p:nvPicPr>
          <p:cNvPr id="716" name="" descr=""/>
          <p:cNvPicPr/>
          <p:nvPr/>
        </p:nvPicPr>
        <p:blipFill>
          <a:blip r:embed="rId10"/>
          <a:srcRect l="27850" t="24134" r="64111" b="59723"/>
          <a:stretch/>
        </p:blipFill>
        <p:spPr>
          <a:xfrm>
            <a:off x="3272040" y="3947040"/>
            <a:ext cx="574560" cy="431280"/>
          </a:xfrm>
          <a:prstGeom prst="rect">
            <a:avLst/>
          </a:prstGeom>
          <a:ln>
            <a:noFill/>
          </a:ln>
        </p:spPr>
      </p:pic>
      <p:sp>
        <p:nvSpPr>
          <p:cNvPr id="717" name="CustomShape 41"/>
          <p:cNvSpPr/>
          <p:nvPr/>
        </p:nvSpPr>
        <p:spPr>
          <a:xfrm>
            <a:off x="3106800" y="3402720"/>
            <a:ext cx="739800" cy="506160"/>
          </a:xfrm>
          <a:prstGeom prst="rect">
            <a:avLst/>
          </a:prstGeom>
          <a:solidFill>
            <a:srgbClr val="ffffff"/>
          </a:solidFill>
          <a:ln>
            <a:solidFill>
              <a:srgbClr val="ffffff"/>
            </a:solidFill>
          </a:ln>
        </p:spPr>
        <p:style>
          <a:lnRef idx="0"/>
          <a:fillRef idx="0"/>
          <a:effectRef idx="0"/>
          <a:fontRef idx="minor"/>
        </p:style>
      </p:sp>
      <p:pic>
        <p:nvPicPr>
          <p:cNvPr id="718" name="" descr=""/>
          <p:cNvPicPr/>
          <p:nvPr/>
        </p:nvPicPr>
        <p:blipFill>
          <a:blip r:embed="rId11"/>
          <a:stretch/>
        </p:blipFill>
        <p:spPr>
          <a:xfrm>
            <a:off x="3306600" y="3462120"/>
            <a:ext cx="405000" cy="399960"/>
          </a:xfrm>
          <a:prstGeom prst="rect">
            <a:avLst/>
          </a:prstGeom>
          <a:ln>
            <a:noFill/>
          </a:ln>
        </p:spPr>
      </p:pic>
      <p:pic>
        <p:nvPicPr>
          <p:cNvPr id="719" name="" descr=""/>
          <p:cNvPicPr/>
          <p:nvPr/>
        </p:nvPicPr>
        <p:blipFill>
          <a:blip r:embed="rId12"/>
          <a:srcRect l="53599" t="63004" r="38668" b="13125"/>
          <a:stretch/>
        </p:blipFill>
        <p:spPr>
          <a:xfrm>
            <a:off x="408240" y="3653280"/>
            <a:ext cx="487080" cy="636840"/>
          </a:xfrm>
          <a:prstGeom prst="rect">
            <a:avLst/>
          </a:prstGeom>
          <a:ln>
            <a:noFill/>
          </a:ln>
        </p:spPr>
      </p:pic>
      <p:pic>
        <p:nvPicPr>
          <p:cNvPr id="720" name="" descr=""/>
          <p:cNvPicPr/>
          <p:nvPr/>
        </p:nvPicPr>
        <p:blipFill>
          <a:blip r:embed="rId13"/>
          <a:srcRect l="16577" t="28468" r="77827" b="35766"/>
          <a:stretch/>
        </p:blipFill>
        <p:spPr>
          <a:xfrm>
            <a:off x="1004400" y="3692160"/>
            <a:ext cx="544680" cy="494280"/>
          </a:xfrm>
          <a:prstGeom prst="rect">
            <a:avLst/>
          </a:prstGeom>
          <a:ln>
            <a:noFill/>
          </a:ln>
        </p:spPr>
      </p:pic>
      <p:pic>
        <p:nvPicPr>
          <p:cNvPr id="721" name="" descr=""/>
          <p:cNvPicPr/>
          <p:nvPr/>
        </p:nvPicPr>
        <p:blipFill>
          <a:blip r:embed="rId14"/>
          <a:srcRect l="53599" t="63004" r="38668" b="13125"/>
          <a:stretch/>
        </p:blipFill>
        <p:spPr>
          <a:xfrm>
            <a:off x="4315320" y="3681360"/>
            <a:ext cx="486720" cy="636840"/>
          </a:xfrm>
          <a:prstGeom prst="rect">
            <a:avLst/>
          </a:prstGeom>
          <a:ln>
            <a:noFill/>
          </a:ln>
        </p:spPr>
      </p:pic>
      <p:pic>
        <p:nvPicPr>
          <p:cNvPr id="722" name="" descr=""/>
          <p:cNvPicPr/>
          <p:nvPr/>
        </p:nvPicPr>
        <p:blipFill>
          <a:blip r:embed="rId15"/>
          <a:stretch/>
        </p:blipFill>
        <p:spPr>
          <a:xfrm>
            <a:off x="2681640" y="3757320"/>
            <a:ext cx="470880" cy="426240"/>
          </a:xfrm>
          <a:prstGeom prst="rect">
            <a:avLst/>
          </a:prstGeom>
          <a:ln>
            <a:noFill/>
          </a:ln>
        </p:spPr>
      </p:pic>
      <p:pic>
        <p:nvPicPr>
          <p:cNvPr id="723" name="" descr=""/>
          <p:cNvPicPr/>
          <p:nvPr/>
        </p:nvPicPr>
        <p:blipFill>
          <a:blip r:embed="rId16"/>
          <a:srcRect l="25393" t="0" r="64815" b="82898"/>
          <a:stretch/>
        </p:blipFill>
        <p:spPr>
          <a:xfrm>
            <a:off x="1672920" y="3755880"/>
            <a:ext cx="701280" cy="456480"/>
          </a:xfrm>
          <a:prstGeom prst="rect">
            <a:avLst/>
          </a:prstGeom>
          <a:ln>
            <a:noFill/>
          </a:ln>
        </p:spPr>
      </p:pic>
      <p:pic>
        <p:nvPicPr>
          <p:cNvPr id="724" name="" descr=""/>
          <p:cNvPicPr/>
          <p:nvPr/>
        </p:nvPicPr>
        <p:blipFill>
          <a:blip r:embed="rId17"/>
          <a:srcRect l="91244" t="5376" r="6031" b="65656"/>
          <a:stretch/>
        </p:blipFill>
        <p:spPr>
          <a:xfrm>
            <a:off x="4040280" y="3538080"/>
            <a:ext cx="189000" cy="777600"/>
          </a:xfrm>
          <a:prstGeom prst="rect">
            <a:avLst/>
          </a:prstGeom>
          <a:ln>
            <a:noFill/>
          </a:ln>
        </p:spPr>
      </p:pic>
      <p:pic>
        <p:nvPicPr>
          <p:cNvPr id="725" name="" descr=""/>
          <p:cNvPicPr/>
          <p:nvPr/>
        </p:nvPicPr>
        <p:blipFill>
          <a:blip r:embed="rId18"/>
          <a:srcRect l="91244" t="5376" r="6031" b="65656"/>
          <a:stretch/>
        </p:blipFill>
        <p:spPr>
          <a:xfrm>
            <a:off x="1578600" y="3538080"/>
            <a:ext cx="189360" cy="777240"/>
          </a:xfrm>
          <a:prstGeom prst="rect">
            <a:avLst/>
          </a:prstGeom>
          <a:ln>
            <a:noFill/>
          </a:ln>
        </p:spPr>
      </p:pic>
      <p:pic>
        <p:nvPicPr>
          <p:cNvPr id="726" name="" descr=""/>
          <p:cNvPicPr/>
          <p:nvPr/>
        </p:nvPicPr>
        <p:blipFill>
          <a:blip r:embed="rId19"/>
          <a:srcRect l="73612" t="11748" r="18520" b="71025"/>
          <a:stretch/>
        </p:blipFill>
        <p:spPr>
          <a:xfrm>
            <a:off x="4814640" y="3740760"/>
            <a:ext cx="560160" cy="460800"/>
          </a:xfrm>
          <a:prstGeom prst="rect">
            <a:avLst/>
          </a:prstGeom>
          <a:ln>
            <a:noFill/>
          </a:ln>
        </p:spPr>
      </p:pic>
      <p:pic>
        <p:nvPicPr>
          <p:cNvPr id="727" name="" descr=""/>
          <p:cNvPicPr/>
          <p:nvPr/>
        </p:nvPicPr>
        <p:blipFill>
          <a:blip r:embed="rId20"/>
          <a:stretch/>
        </p:blipFill>
        <p:spPr>
          <a:xfrm>
            <a:off x="5266080" y="3757320"/>
            <a:ext cx="470520" cy="426600"/>
          </a:xfrm>
          <a:prstGeom prst="rect">
            <a:avLst/>
          </a:prstGeom>
          <a:ln>
            <a:noFill/>
          </a:ln>
        </p:spPr>
      </p:pic>
      <p:sp>
        <p:nvSpPr>
          <p:cNvPr id="728" name="CustomShape 42"/>
          <p:cNvSpPr/>
          <p:nvPr/>
        </p:nvSpPr>
        <p:spPr>
          <a:xfrm>
            <a:off x="4176000" y="3713760"/>
            <a:ext cx="256680" cy="40104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DejaVu Sans"/>
              </a:rPr>
              <a:t>.</a:t>
            </a:r>
            <a:endParaRPr b="0" lang="en-US" sz="22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29" name="Picture 4" descr=""/>
          <p:cNvPicPr/>
          <p:nvPr/>
        </p:nvPicPr>
        <p:blipFill>
          <a:blip r:embed="rId1"/>
          <a:stretch/>
        </p:blipFill>
        <p:spPr>
          <a:xfrm>
            <a:off x="0" y="0"/>
            <a:ext cx="2555280" cy="2555280"/>
          </a:xfrm>
          <a:prstGeom prst="rect">
            <a:avLst/>
          </a:prstGeom>
          <a:ln>
            <a:noFill/>
          </a:ln>
        </p:spPr>
      </p:pic>
      <p:sp>
        <p:nvSpPr>
          <p:cNvPr id="730" name="CustomShape 1"/>
          <p:cNvSpPr/>
          <p:nvPr/>
        </p:nvSpPr>
        <p:spPr>
          <a:xfrm>
            <a:off x="3050640" y="3033720"/>
            <a:ext cx="6087960" cy="937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9600" spc="-1" strike="noStrike">
                <a:solidFill>
                  <a:srgbClr val="ce181e"/>
                </a:solidFill>
                <a:latin typeface="Arial"/>
                <a:ea typeface="DejaVu Sans"/>
              </a:rPr>
              <a:t>Goodbye</a:t>
            </a:r>
            <a:endParaRPr b="0" lang="en-US" sz="96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CustomShape 1"/>
          <p:cNvSpPr/>
          <p:nvPr/>
        </p:nvSpPr>
        <p:spPr>
          <a:xfrm>
            <a:off x="352440" y="324000"/>
            <a:ext cx="531180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Normal equation</a:t>
            </a:r>
            <a:endParaRPr b="0" lang="en-US" sz="5000" spc="-1" strike="noStrike">
              <a:latin typeface="Arial"/>
            </a:endParaRPr>
          </a:p>
        </p:txBody>
      </p:sp>
      <p:sp>
        <p:nvSpPr>
          <p:cNvPr id="79" name="CustomShape 2"/>
          <p:cNvSpPr/>
          <p:nvPr/>
        </p:nvSpPr>
        <p:spPr>
          <a:xfrm>
            <a:off x="352440" y="1235160"/>
            <a:ext cx="2477160" cy="694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Formula</a:t>
            </a:r>
            <a:endParaRPr b="0" lang="en-US" sz="4000" spc="-1" strike="noStrike">
              <a:latin typeface="Arial"/>
            </a:endParaRPr>
          </a:p>
        </p:txBody>
      </p:sp>
      <p:sp>
        <p:nvSpPr>
          <p:cNvPr id="80" name="CustomShape 3"/>
          <p:cNvSpPr/>
          <p:nvPr/>
        </p:nvSpPr>
        <p:spPr>
          <a:xfrm>
            <a:off x="352440" y="1931040"/>
            <a:ext cx="11438280" cy="7862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81" name="Picture 11" descr=""/>
          <p:cNvPicPr/>
          <p:nvPr/>
        </p:nvPicPr>
        <p:blipFill>
          <a:blip r:embed="rId1"/>
          <a:stretch/>
        </p:blipFill>
        <p:spPr>
          <a:xfrm>
            <a:off x="11110680" y="123840"/>
            <a:ext cx="925560" cy="976680"/>
          </a:xfrm>
          <a:prstGeom prst="rect">
            <a:avLst/>
          </a:prstGeom>
          <a:ln>
            <a:noFill/>
          </a:ln>
        </p:spPr>
      </p:pic>
      <p:sp>
        <p:nvSpPr>
          <p:cNvPr id="82" name="CustomShape 4"/>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3" name="CustomShape 5"/>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4" name="CustomShape 6"/>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7"/>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 name="CustomShape 8"/>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 name="CustomShape 9"/>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8" name="CustomShape 10"/>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9" name="CustomShape 11"/>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0" name="CustomShape 12"/>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1" name="CustomShape 13"/>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2" name="CustomShape 14"/>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3" name="CustomShape 15"/>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94" name="CustomShape 16"/>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95"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96"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97" name="CustomShape 17"/>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98"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99" name="CustomShape 18"/>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0" name="CustomShape 19"/>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1" name="CustomShape 20"/>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2" name="CustomShape 21"/>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22"/>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23"/>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05" name="CustomShape 24"/>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6" name="CustomShape 25"/>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7" name="CustomShape 26"/>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08" name="CustomShape 27"/>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9" name="CustomShape 28"/>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0" name="CustomShape 29"/>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1" name="CustomShape 30"/>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12" name="CustomShape 31"/>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3" name="CustomShape 32"/>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4" name="CustomShape 33"/>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5" name="CustomShape 34"/>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6" name="CustomShape 35"/>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7" name="CustomShape 36"/>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18" name="CustomShape 37"/>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19" name="CustomShape 38"/>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20" name="CustomShape 39"/>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21" name="" descr=""/>
          <p:cNvPicPr/>
          <p:nvPr/>
        </p:nvPicPr>
        <p:blipFill>
          <a:blip r:embed="rId5"/>
          <a:srcRect l="21308" t="0" r="29850" b="0"/>
          <a:stretch/>
        </p:blipFill>
        <p:spPr>
          <a:xfrm>
            <a:off x="1847160" y="2985840"/>
            <a:ext cx="8492760" cy="155304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52440" y="324000"/>
            <a:ext cx="531180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Normal equation</a:t>
            </a:r>
            <a:endParaRPr b="0" lang="en-US" sz="5000" spc="-1" strike="noStrike">
              <a:latin typeface="Arial"/>
            </a:endParaRPr>
          </a:p>
        </p:txBody>
      </p:sp>
      <p:sp>
        <p:nvSpPr>
          <p:cNvPr id="123" name="CustomShape 2"/>
          <p:cNvSpPr/>
          <p:nvPr/>
        </p:nvSpPr>
        <p:spPr>
          <a:xfrm>
            <a:off x="352440" y="1235160"/>
            <a:ext cx="1746360" cy="694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vs GD</a:t>
            </a:r>
            <a:endParaRPr b="0" lang="en-US" sz="4000" spc="-1" strike="noStrike">
              <a:latin typeface="Arial"/>
            </a:endParaRPr>
          </a:p>
        </p:txBody>
      </p:sp>
      <p:sp>
        <p:nvSpPr>
          <p:cNvPr id="124" name="CustomShape 3"/>
          <p:cNvSpPr/>
          <p:nvPr/>
        </p:nvSpPr>
        <p:spPr>
          <a:xfrm>
            <a:off x="352440" y="1931040"/>
            <a:ext cx="11438280" cy="7862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25" name="Picture 11" descr=""/>
          <p:cNvPicPr/>
          <p:nvPr/>
        </p:nvPicPr>
        <p:blipFill>
          <a:blip r:embed="rId1"/>
          <a:stretch/>
        </p:blipFill>
        <p:spPr>
          <a:xfrm>
            <a:off x="11110680" y="123840"/>
            <a:ext cx="925560" cy="976680"/>
          </a:xfrm>
          <a:prstGeom prst="rect">
            <a:avLst/>
          </a:prstGeom>
          <a:ln>
            <a:noFill/>
          </a:ln>
        </p:spPr>
      </p:pic>
      <p:sp>
        <p:nvSpPr>
          <p:cNvPr id="126" name="CustomShape 4"/>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 name="CustomShape 5"/>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6"/>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9" name="CustomShape 7"/>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0" name="CustomShape 8"/>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9"/>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2" name="CustomShape 10"/>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3" name="CustomShape 11"/>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2"/>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5" name="CustomShape 13"/>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6" name="CustomShape 14"/>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5"/>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6"/>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39"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140"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141" name="CustomShape 17"/>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142"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143" name="CustomShape 18"/>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4" name="CustomShape 19"/>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5" name="CustomShape 20"/>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6" name="CustomShape 21"/>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22"/>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3"/>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49" name="CustomShape 24"/>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0" name="CustomShape 25"/>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1" name="CustomShape 26"/>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2" name="CustomShape 27"/>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3" name="CustomShape 28"/>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4" name="CustomShape 29"/>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55" name="CustomShape 30"/>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56" name="CustomShape 31"/>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7" name="CustomShape 32"/>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8" name="CustomShape 33"/>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4"/>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0" name="CustomShape 35"/>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1" name="CustomShape 36"/>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62" name="CustomShape 37"/>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3" name="CustomShape 38"/>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64" name="CustomShape 39"/>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165" name="" descr=""/>
          <p:cNvPicPr/>
          <p:nvPr/>
        </p:nvPicPr>
        <p:blipFill>
          <a:blip r:embed="rId5"/>
          <a:srcRect l="0" t="12289" r="0" b="7411"/>
          <a:stretch/>
        </p:blipFill>
        <p:spPr>
          <a:xfrm>
            <a:off x="871200" y="2075040"/>
            <a:ext cx="10445040" cy="3705120"/>
          </a:xfrm>
          <a:prstGeom prst="rect">
            <a:avLst/>
          </a:prstGeom>
          <a:ln>
            <a:noFill/>
          </a:ln>
        </p:spPr>
      </p:pic>
      <p:sp>
        <p:nvSpPr>
          <p:cNvPr id="166" name="CustomShape 40"/>
          <p:cNvSpPr/>
          <p:nvPr/>
        </p:nvSpPr>
        <p:spPr>
          <a:xfrm>
            <a:off x="4754880" y="5486400"/>
            <a:ext cx="6396480" cy="361440"/>
          </a:xfrm>
          <a:prstGeom prst="rect">
            <a:avLst/>
          </a:prstGeom>
          <a:solidFill>
            <a:srgbClr val="ffffff"/>
          </a:solidFill>
          <a:ln>
            <a:solidFill>
              <a:srgbClr val="ffffff"/>
            </a:solidFill>
          </a:ln>
        </p:spPr>
        <p:style>
          <a:lnRef idx="0"/>
          <a:fillRef idx="0"/>
          <a:effectRef idx="0"/>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7" name="Picture 4" descr=""/>
          <p:cNvPicPr/>
          <p:nvPr/>
        </p:nvPicPr>
        <p:blipFill>
          <a:blip r:embed="rId1"/>
          <a:stretch/>
        </p:blipFill>
        <p:spPr>
          <a:xfrm>
            <a:off x="0" y="0"/>
            <a:ext cx="2555280" cy="2555280"/>
          </a:xfrm>
          <a:prstGeom prst="rect">
            <a:avLst/>
          </a:prstGeom>
          <a:ln>
            <a:noFill/>
          </a:ln>
        </p:spPr>
      </p:pic>
      <p:sp>
        <p:nvSpPr>
          <p:cNvPr id="168" name="CustomShape 1"/>
          <p:cNvSpPr/>
          <p:nvPr/>
        </p:nvSpPr>
        <p:spPr>
          <a:xfrm>
            <a:off x="858960" y="3033720"/>
            <a:ext cx="10658880" cy="937440"/>
          </a:xfrm>
          <a:prstGeom prst="rect">
            <a:avLst/>
          </a:prstGeom>
          <a:noFill/>
          <a:ln>
            <a:noFill/>
          </a:ln>
        </p:spPr>
        <p:style>
          <a:lnRef idx="0"/>
          <a:fillRef idx="0"/>
          <a:effectRef idx="0"/>
          <a:fontRef idx="minor"/>
        </p:style>
        <p:txBody>
          <a:bodyPr lIns="90000" rIns="90000" tIns="45000" bIns="45000"/>
          <a:p>
            <a:pPr>
              <a:lnSpc>
                <a:spcPct val="100000"/>
              </a:lnSpc>
            </a:pPr>
            <a:r>
              <a:rPr b="0" lang="en-US" sz="6000" spc="-1" strike="noStrike">
                <a:solidFill>
                  <a:srgbClr val="ce181e"/>
                </a:solidFill>
                <a:latin typeface="Arial"/>
                <a:ea typeface="DejaVu Sans"/>
              </a:rPr>
              <a:t>Over Fitting &amp; Regularization</a:t>
            </a:r>
            <a:endParaRPr b="0" lang="en-US" sz="60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352440" y="324000"/>
            <a:ext cx="796356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OF &amp; Regularization</a:t>
            </a:r>
            <a:endParaRPr b="0" lang="en-US" sz="5000" spc="-1" strike="noStrike">
              <a:latin typeface="Arial"/>
            </a:endParaRPr>
          </a:p>
        </p:txBody>
      </p:sp>
      <p:sp>
        <p:nvSpPr>
          <p:cNvPr id="170" name="CustomShape 2"/>
          <p:cNvSpPr/>
          <p:nvPr/>
        </p:nvSpPr>
        <p:spPr>
          <a:xfrm>
            <a:off x="352440" y="1235160"/>
            <a:ext cx="2111400" cy="69480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4000" spc="-1" strike="noStrike">
                <a:solidFill>
                  <a:srgbClr val="46484a"/>
                </a:solidFill>
                <a:latin typeface="Arial"/>
                <a:ea typeface="Hack"/>
              </a:rPr>
              <a:t>Outline</a:t>
            </a:r>
            <a:endParaRPr b="0" lang="en-US" sz="4000" spc="-1" strike="noStrike">
              <a:latin typeface="Arial"/>
            </a:endParaRPr>
          </a:p>
        </p:txBody>
      </p:sp>
      <p:sp>
        <p:nvSpPr>
          <p:cNvPr id="171" name="CustomShape 3"/>
          <p:cNvSpPr/>
          <p:nvPr/>
        </p:nvSpPr>
        <p:spPr>
          <a:xfrm>
            <a:off x="352440" y="1931040"/>
            <a:ext cx="11438280" cy="355752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600" spc="-1" strike="noStrike">
                <a:solidFill>
                  <a:srgbClr val="000000"/>
                </a:solidFill>
                <a:latin typeface="Arial"/>
                <a:ea typeface="Hack"/>
              </a:rPr>
              <a:t>- Underfitting</a:t>
            </a:r>
            <a:endParaRPr b="0" lang="en-US" sz="2600" spc="-1" strike="noStrike">
              <a:latin typeface="Arial"/>
            </a:endParaRPr>
          </a:p>
          <a:p>
            <a:pPr>
              <a:lnSpc>
                <a:spcPct val="100000"/>
              </a:lnSpc>
            </a:pPr>
            <a:r>
              <a:rPr b="0" lang="en-US" sz="2600" spc="-1" strike="noStrike">
                <a:solidFill>
                  <a:srgbClr val="000000"/>
                </a:solidFill>
                <a:latin typeface="Arial"/>
                <a:ea typeface="Hack"/>
              </a:rPr>
              <a:t>- Overfitting</a:t>
            </a:r>
            <a:endParaRPr b="0" lang="en-US" sz="2600" spc="-1" strike="noStrike">
              <a:latin typeface="Arial"/>
            </a:endParaRPr>
          </a:p>
          <a:p>
            <a:pPr>
              <a:lnSpc>
                <a:spcPct val="100000"/>
              </a:lnSpc>
            </a:pPr>
            <a:r>
              <a:rPr b="0" lang="en-US" sz="2600" spc="-1" strike="noStrike">
                <a:solidFill>
                  <a:srgbClr val="000000"/>
                </a:solidFill>
                <a:latin typeface="Arial"/>
                <a:ea typeface="Hack"/>
              </a:rPr>
              <a:t>- Regularization</a:t>
            </a:r>
            <a:endParaRPr b="0" lang="en-US" sz="2600" spc="-1" strike="noStrike">
              <a:latin typeface="Arial"/>
            </a:endParaRPr>
          </a:p>
        </p:txBody>
      </p:sp>
      <p:pic>
        <p:nvPicPr>
          <p:cNvPr id="172" name="Picture 11" descr=""/>
          <p:cNvPicPr/>
          <p:nvPr/>
        </p:nvPicPr>
        <p:blipFill>
          <a:blip r:embed="rId1"/>
          <a:stretch/>
        </p:blipFill>
        <p:spPr>
          <a:xfrm>
            <a:off x="11110680" y="123840"/>
            <a:ext cx="925560" cy="976680"/>
          </a:xfrm>
          <a:prstGeom prst="rect">
            <a:avLst/>
          </a:prstGeom>
          <a:ln>
            <a:noFill/>
          </a:ln>
        </p:spPr>
      </p:pic>
      <p:sp>
        <p:nvSpPr>
          <p:cNvPr id="173" name="CustomShape 4"/>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5"/>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5" name="CustomShape 6"/>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6" name="CustomShape 7"/>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7" name="CustomShape 8"/>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8" name="CustomShape 9"/>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79" name="CustomShape 10"/>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0" name="CustomShape 11"/>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1" name="CustomShape 12"/>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2" name="CustomShape 13"/>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3" name="CustomShape 14"/>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4" name="CustomShape 15"/>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85" name="CustomShape 16"/>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186"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187"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188" name="CustomShape 17"/>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189"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190" name="CustomShape 18"/>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1" name="CustomShape 19"/>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2" name="CustomShape 20"/>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3" name="CustomShape 21"/>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4" name="CustomShape 22"/>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5" name="CustomShape 23"/>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196" name="CustomShape 24"/>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7" name="CustomShape 25"/>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98" name="CustomShape 26"/>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199" name="CustomShape 27"/>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0" name="CustomShape 28"/>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1" name="CustomShape 29"/>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02" name="CustomShape 30"/>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03" name="CustomShape 31"/>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32"/>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33"/>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6" name="CustomShape 34"/>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7" name="CustomShape 35"/>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 name="CustomShape 36"/>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9" name="CustomShape 37"/>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0" name="CustomShape 38"/>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11" name="CustomShape 39"/>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CustomShape 1"/>
          <p:cNvSpPr/>
          <p:nvPr/>
        </p:nvSpPr>
        <p:spPr>
          <a:xfrm>
            <a:off x="352440" y="324000"/>
            <a:ext cx="531180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Underfitting</a:t>
            </a:r>
            <a:endParaRPr b="0" lang="en-US" sz="5000" spc="-1" strike="noStrike">
              <a:latin typeface="Arial"/>
            </a:endParaRPr>
          </a:p>
        </p:txBody>
      </p:sp>
      <p:sp>
        <p:nvSpPr>
          <p:cNvPr id="213" name="CustomShape 2"/>
          <p:cNvSpPr/>
          <p:nvPr/>
        </p:nvSpPr>
        <p:spPr>
          <a:xfrm>
            <a:off x="352440" y="1679040"/>
            <a:ext cx="11438280" cy="1914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Arial"/>
                <a:ea typeface="DejaVu Sans"/>
              </a:rPr>
              <a:t>A statistical model or a machine learning algorithm is said to have underfitting when it cannot capture the underlying trend of the data.</a:t>
            </a:r>
            <a:endParaRPr b="0" lang="en-US" sz="2400" spc="-1" strike="noStrike">
              <a:latin typeface="Arial"/>
            </a:endParaRPr>
          </a:p>
          <a:p>
            <a:pPr>
              <a:lnSpc>
                <a:spcPct val="100000"/>
              </a:lnSpc>
            </a:pPr>
            <a:r>
              <a:rPr b="0" lang="en-US" sz="2400" spc="-1" strike="noStrike">
                <a:solidFill>
                  <a:srgbClr val="000000"/>
                </a:solidFill>
                <a:latin typeface="Arial"/>
                <a:ea typeface="DejaVu Sans"/>
              </a:rPr>
              <a:t>It is also called a high bias problem. </a:t>
            </a:r>
            <a:endParaRPr b="0" lang="en-US" sz="2400" spc="-1" strike="noStrike">
              <a:latin typeface="Arial"/>
            </a:endParaRPr>
          </a:p>
        </p:txBody>
      </p:sp>
      <p:pic>
        <p:nvPicPr>
          <p:cNvPr id="214" name="Picture 11" descr=""/>
          <p:cNvPicPr/>
          <p:nvPr/>
        </p:nvPicPr>
        <p:blipFill>
          <a:blip r:embed="rId1"/>
          <a:stretch/>
        </p:blipFill>
        <p:spPr>
          <a:xfrm>
            <a:off x="11110680" y="123840"/>
            <a:ext cx="925560" cy="976680"/>
          </a:xfrm>
          <a:prstGeom prst="rect">
            <a:avLst/>
          </a:prstGeom>
          <a:ln>
            <a:noFill/>
          </a:ln>
        </p:spPr>
      </p:pic>
      <p:sp>
        <p:nvSpPr>
          <p:cNvPr id="215" name="CustomShape 3"/>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6" name="CustomShape 4"/>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5"/>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8" name="CustomShape 6"/>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9" name="CustomShape 7"/>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8"/>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9"/>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0"/>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1"/>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4" name="CustomShape 12"/>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5" name="CustomShape 13"/>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6" name="CustomShape 14"/>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27" name="CustomShape 15"/>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28"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229"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230" name="CustomShape 16"/>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231"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232" name="CustomShape 17"/>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3" name="CustomShape 18"/>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4" name="CustomShape 19"/>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20"/>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6" name="CustomShape 21"/>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7" name="CustomShape 22"/>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38" name="CustomShape 23"/>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39" name="CustomShape 24"/>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0" name="CustomShape 25"/>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1" name="CustomShape 26"/>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2" name="CustomShape 27"/>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3" name="CustomShape 28"/>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44" name="CustomShape 29"/>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45" name="CustomShape 30"/>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6" name="CustomShape 31"/>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7" name="CustomShape 32"/>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8" name="CustomShape 33"/>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49" name="CustomShape 34"/>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0" name="CustomShape 35"/>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1" name="CustomShape 36"/>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2" name="CustomShape 37"/>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53" name="CustomShape 38"/>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254" name="" descr=""/>
          <p:cNvPicPr/>
          <p:nvPr/>
        </p:nvPicPr>
        <p:blipFill>
          <a:blip r:embed="rId5"/>
          <a:srcRect l="0" t="0" r="34106" b="0"/>
          <a:stretch/>
        </p:blipFill>
        <p:spPr>
          <a:xfrm>
            <a:off x="5486400" y="2560320"/>
            <a:ext cx="6581160" cy="3153600"/>
          </a:xfrm>
          <a:prstGeom prst="rect">
            <a:avLst/>
          </a:prstGeom>
          <a:ln>
            <a:noFill/>
          </a:ln>
        </p:spPr>
      </p:pic>
      <p:sp>
        <p:nvSpPr>
          <p:cNvPr id="255" name="CustomShape 39"/>
          <p:cNvSpPr/>
          <p:nvPr/>
        </p:nvSpPr>
        <p:spPr>
          <a:xfrm>
            <a:off x="1097280" y="4023360"/>
            <a:ext cx="4569840" cy="343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An example of an underfitting problem.</a:t>
            </a:r>
            <a:endParaRPr b="0" lang="en-US"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 name="CustomShape 1"/>
          <p:cNvSpPr/>
          <p:nvPr/>
        </p:nvSpPr>
        <p:spPr>
          <a:xfrm>
            <a:off x="352440" y="324000"/>
            <a:ext cx="439992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Overfitting</a:t>
            </a:r>
            <a:endParaRPr b="0" lang="en-US" sz="5000" spc="-1" strike="noStrike">
              <a:latin typeface="Arial"/>
            </a:endParaRPr>
          </a:p>
        </p:txBody>
      </p:sp>
      <p:sp>
        <p:nvSpPr>
          <p:cNvPr id="257" name="CustomShape 2"/>
          <p:cNvSpPr/>
          <p:nvPr/>
        </p:nvSpPr>
        <p:spPr>
          <a:xfrm>
            <a:off x="352440" y="1463040"/>
            <a:ext cx="11438280" cy="7556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Overfitting happens when a model learns the detail and noise in the training data to the extent that it negatively impacts the performance of the model on new data. This means that the noise or random fluctuations in the training data is picked up and learned as concepts by the model.</a:t>
            </a:r>
            <a:endParaRPr b="0" lang="en-US" sz="2400" spc="-1" strike="noStrike">
              <a:latin typeface="Arial"/>
            </a:endParaRPr>
          </a:p>
        </p:txBody>
      </p:sp>
      <p:pic>
        <p:nvPicPr>
          <p:cNvPr id="258" name="Picture 11" descr=""/>
          <p:cNvPicPr/>
          <p:nvPr/>
        </p:nvPicPr>
        <p:blipFill>
          <a:blip r:embed="rId1"/>
          <a:stretch/>
        </p:blipFill>
        <p:spPr>
          <a:xfrm>
            <a:off x="11110680" y="123840"/>
            <a:ext cx="925560" cy="976680"/>
          </a:xfrm>
          <a:prstGeom prst="rect">
            <a:avLst/>
          </a:prstGeom>
          <a:ln>
            <a:noFill/>
          </a:ln>
        </p:spPr>
      </p:pic>
      <p:sp>
        <p:nvSpPr>
          <p:cNvPr id="259" name="CustomShape 3"/>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0" name="CustomShape 4"/>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1" name="CustomShape 5"/>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6"/>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3" name="CustomShape 7"/>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8"/>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5" name="CustomShape 9"/>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6" name="CustomShape 10"/>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7" name="CustomShape 11"/>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12"/>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13"/>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CustomShape 14"/>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1" name="CustomShape 15"/>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272"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273"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274" name="CustomShape 16"/>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275"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276" name="CustomShape 17"/>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7" name="CustomShape 18"/>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8" name="CustomShape 19"/>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9" name="CustomShape 20"/>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0" name="CustomShape 21"/>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1" name="CustomShape 22"/>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2" name="CustomShape 23"/>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3" name="CustomShape 24"/>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4" name="CustomShape 25"/>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5" name="CustomShape 26"/>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6" name="CustomShape 27"/>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87" name="CustomShape 28"/>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88" name="CustomShape 29"/>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289" name="CustomShape 30"/>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0" name="CustomShape 31"/>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1" name="CustomShape 32"/>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2" name="CustomShape 33"/>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3" name="CustomShape 34"/>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4" name="CustomShape 35"/>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5" name="CustomShape 36"/>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6" name="CustomShape 37"/>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7" name="CustomShape 38"/>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298" name="CustomShape 39"/>
          <p:cNvSpPr/>
          <p:nvPr/>
        </p:nvSpPr>
        <p:spPr>
          <a:xfrm>
            <a:off x="430560" y="4023360"/>
            <a:ext cx="4870800" cy="599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 model in this case fits the training</a:t>
            </a:r>
            <a:endParaRPr b="0" lang="en-US" sz="1800" spc="-1" strike="noStrike">
              <a:latin typeface="Arial"/>
            </a:endParaRPr>
          </a:p>
          <a:p>
            <a:pPr>
              <a:lnSpc>
                <a:spcPct val="100000"/>
              </a:lnSpc>
            </a:pPr>
            <a:r>
              <a:rPr b="0" lang="en-US" sz="1800" spc="-1" strike="noStrike">
                <a:solidFill>
                  <a:srgbClr val="000000"/>
                </a:solidFill>
                <a:latin typeface="Arial"/>
                <a:ea typeface="DejaVu Sans"/>
              </a:rPr>
              <a:t>data so well but fails fitting the testing data.</a:t>
            </a:r>
            <a:endParaRPr b="0" lang="en-US" sz="1800" spc="-1" strike="noStrike">
              <a:latin typeface="Arial"/>
            </a:endParaRPr>
          </a:p>
        </p:txBody>
      </p:sp>
      <p:pic>
        <p:nvPicPr>
          <p:cNvPr id="299" name="" descr=""/>
          <p:cNvPicPr/>
          <p:nvPr/>
        </p:nvPicPr>
        <p:blipFill>
          <a:blip r:embed="rId5"/>
          <a:srcRect l="33105" t="9029" r="0" b="5877"/>
          <a:stretch/>
        </p:blipFill>
        <p:spPr>
          <a:xfrm>
            <a:off x="5662080" y="3150720"/>
            <a:ext cx="6308280" cy="278748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352440" y="324000"/>
            <a:ext cx="439992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Overfitting</a:t>
            </a:r>
            <a:endParaRPr b="0" lang="en-US" sz="5000" spc="-1" strike="noStrike">
              <a:latin typeface="Arial"/>
            </a:endParaRPr>
          </a:p>
        </p:txBody>
      </p:sp>
      <p:sp>
        <p:nvSpPr>
          <p:cNvPr id="301" name="CustomShape 2"/>
          <p:cNvSpPr/>
          <p:nvPr/>
        </p:nvSpPr>
        <p:spPr>
          <a:xfrm>
            <a:off x="1036440" y="2399040"/>
            <a:ext cx="11438280" cy="7556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Arial"/>
                <a:ea typeface="Hack"/>
              </a:rPr>
              <a:t>An overfitted model</a:t>
            </a:r>
            <a:endParaRPr b="0" lang="en-US" sz="2400" spc="-1" strike="noStrike">
              <a:latin typeface="Arial"/>
            </a:endParaRPr>
          </a:p>
          <a:p>
            <a:pPr>
              <a:lnSpc>
                <a:spcPct val="100000"/>
              </a:lnSpc>
            </a:pPr>
            <a:r>
              <a:rPr b="0" lang="en-US" sz="2400" spc="-1" strike="noStrike">
                <a:solidFill>
                  <a:srgbClr val="000000"/>
                </a:solidFill>
                <a:latin typeface="Arial"/>
                <a:ea typeface="Hack"/>
              </a:rPr>
              <a:t>is so called to have</a:t>
            </a:r>
            <a:endParaRPr b="0" lang="en-US" sz="2400" spc="-1" strike="noStrike">
              <a:latin typeface="Arial"/>
            </a:endParaRPr>
          </a:p>
          <a:p>
            <a:pPr>
              <a:lnSpc>
                <a:spcPct val="100000"/>
              </a:lnSpc>
            </a:pPr>
            <a:r>
              <a:rPr b="0" lang="en-US" sz="2400" spc="-1" strike="noStrike">
                <a:solidFill>
                  <a:srgbClr val="000000"/>
                </a:solidFill>
                <a:latin typeface="Arial"/>
                <a:ea typeface="Hack"/>
              </a:rPr>
              <a:t>high variance.</a:t>
            </a:r>
            <a:endParaRPr b="0" lang="en-US" sz="2400" spc="-1" strike="noStrike">
              <a:latin typeface="Arial"/>
            </a:endParaRPr>
          </a:p>
        </p:txBody>
      </p:sp>
      <p:pic>
        <p:nvPicPr>
          <p:cNvPr id="302" name="Picture 11" descr=""/>
          <p:cNvPicPr/>
          <p:nvPr/>
        </p:nvPicPr>
        <p:blipFill>
          <a:blip r:embed="rId1"/>
          <a:stretch/>
        </p:blipFill>
        <p:spPr>
          <a:xfrm>
            <a:off x="11110680" y="123840"/>
            <a:ext cx="925560" cy="976680"/>
          </a:xfrm>
          <a:prstGeom prst="rect">
            <a:avLst/>
          </a:prstGeom>
          <a:ln>
            <a:noFill/>
          </a:ln>
        </p:spPr>
      </p:pic>
      <p:sp>
        <p:nvSpPr>
          <p:cNvPr id="303" name="CustomShape 3"/>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4"/>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5" name="CustomShape 5"/>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6" name="CustomShape 6"/>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7" name="CustomShape 7"/>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8" name="CustomShape 8"/>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9"/>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0" name="CustomShape 10"/>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1" name="CustomShape 11"/>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2" name="CustomShape 12"/>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13"/>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14"/>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5" name="CustomShape 15"/>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16"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317"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318" name="CustomShape 16"/>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319"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320" name="CustomShape 17"/>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CustomShape 18"/>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2" name="CustomShape 19"/>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20"/>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4" name="CustomShape 21"/>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5" name="CustomShape 22"/>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26" name="CustomShape 23"/>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7" name="CustomShape 24"/>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8" name="CustomShape 25"/>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29" name="CustomShape 26"/>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0" name="CustomShape 27"/>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1" name="CustomShape 28"/>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32" name="CustomShape 29"/>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33" name="CustomShape 30"/>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4" name="CustomShape 31"/>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5" name="CustomShape 32"/>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6" name="CustomShape 33"/>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7" name="CustomShape 34"/>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8" name="CustomShape 35"/>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39" name="CustomShape 36"/>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0" name="CustomShape 37"/>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41" name="CustomShape 38"/>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42" name="" descr=""/>
          <p:cNvPicPr/>
          <p:nvPr/>
        </p:nvPicPr>
        <p:blipFill>
          <a:blip r:embed="rId5"/>
          <a:stretch/>
        </p:blipFill>
        <p:spPr>
          <a:xfrm>
            <a:off x="5029200" y="1368720"/>
            <a:ext cx="5703840" cy="4597200"/>
          </a:xfrm>
          <a:prstGeom prst="rect">
            <a:avLst/>
          </a:prstGeom>
          <a:ln>
            <a:noFill/>
          </a:ln>
        </p:spPr>
      </p:pic>
      <p:sp>
        <p:nvSpPr>
          <p:cNvPr id="343" name="CustomShape 39"/>
          <p:cNvSpPr/>
          <p:nvPr/>
        </p:nvSpPr>
        <p:spPr>
          <a:xfrm>
            <a:off x="343080" y="4821120"/>
            <a:ext cx="6787080" cy="72288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DejaVu Sans"/>
              </a:rPr>
              <a:t>In such a model , a linear fit would perform finer than the fit shown in the graph using high order polynomial terms with such a noise or variance in the training set generates a high variance overfitted model.</a:t>
            </a:r>
            <a:endParaRPr b="0" lang="en-US" sz="1500" spc="-1" strike="noStrike">
              <a:latin typeface="Arial"/>
            </a:endParaRPr>
          </a:p>
        </p:txBody>
      </p:sp>
      <p:sp>
        <p:nvSpPr>
          <p:cNvPr id="344" name="CustomShape 40"/>
          <p:cNvSpPr/>
          <p:nvPr/>
        </p:nvSpPr>
        <p:spPr>
          <a:xfrm>
            <a:off x="4810320" y="5669280"/>
            <a:ext cx="912240" cy="296640"/>
          </a:xfrm>
          <a:prstGeom prst="rect">
            <a:avLst/>
          </a:prstGeom>
          <a:solidFill>
            <a:srgbClr val="ffffff"/>
          </a:solidFill>
          <a:ln>
            <a:solidFill>
              <a:srgbClr val="ffffff"/>
            </a:solidFill>
          </a:ln>
        </p:spPr>
        <p:style>
          <a:lnRef idx="0"/>
          <a:fillRef idx="0"/>
          <a:effectRef idx="0"/>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5" name="CustomShape 1"/>
          <p:cNvSpPr/>
          <p:nvPr/>
        </p:nvSpPr>
        <p:spPr>
          <a:xfrm>
            <a:off x="352440" y="324000"/>
            <a:ext cx="2205720" cy="847080"/>
          </a:xfrm>
          <a:prstGeom prst="rect">
            <a:avLst/>
          </a:prstGeom>
          <a:solidFill>
            <a:schemeClr val="bg1"/>
          </a:solidFill>
          <a:ln>
            <a:noFill/>
          </a:ln>
          <a:effectLst>
            <a:outerShdw algn="tl" blurRad="50800" dir="2700000" dist="38100" rotWithShape="0">
              <a:srgbClr val="000000">
                <a:alpha val="40000"/>
              </a:srgbClr>
            </a:outerShdw>
          </a:effectLst>
        </p:spPr>
        <p:style>
          <a:lnRef idx="0"/>
          <a:fillRef idx="0"/>
          <a:effectRef idx="0"/>
          <a:fontRef idx="minor"/>
        </p:style>
        <p:txBody>
          <a:bodyPr lIns="90000" rIns="90000" tIns="45000" bIns="45000"/>
          <a:p>
            <a:pPr>
              <a:lnSpc>
                <a:spcPct val="100000"/>
              </a:lnSpc>
            </a:pPr>
            <a:r>
              <a:rPr b="1" lang="en-US" sz="5000" spc="-1" strike="noStrike">
                <a:solidFill>
                  <a:srgbClr val="d92027"/>
                </a:solidFill>
                <a:latin typeface="Arial"/>
                <a:ea typeface="Hack"/>
              </a:rPr>
              <a:t>Fitting</a:t>
            </a:r>
            <a:endParaRPr b="0" lang="en-US" sz="5000" spc="-1" strike="noStrike">
              <a:latin typeface="Arial"/>
            </a:endParaRPr>
          </a:p>
        </p:txBody>
      </p:sp>
      <p:sp>
        <p:nvSpPr>
          <p:cNvPr id="346" name="CustomShape 2"/>
          <p:cNvSpPr/>
          <p:nvPr/>
        </p:nvSpPr>
        <p:spPr>
          <a:xfrm>
            <a:off x="91440" y="1355040"/>
            <a:ext cx="12383280" cy="7556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400" spc="-1" strike="noStrike">
                <a:solidFill>
                  <a:srgbClr val="ce181e"/>
                </a:solidFill>
                <a:latin typeface="Arial"/>
                <a:ea typeface="Hack"/>
              </a:rPr>
              <a:t>Overfitting</a:t>
            </a:r>
            <a:r>
              <a:rPr b="0" lang="en-US" sz="2400" spc="-1" strike="noStrike">
                <a:solidFill>
                  <a:srgbClr val="000000"/>
                </a:solidFill>
                <a:latin typeface="Arial"/>
                <a:ea typeface="Hack"/>
              </a:rPr>
              <a:t>: Good performance on the training data, poor generliazation to other data.</a:t>
            </a:r>
            <a:endParaRPr b="0" lang="en-US" sz="2400" spc="-1" strike="noStrike">
              <a:latin typeface="Arial"/>
            </a:endParaRPr>
          </a:p>
          <a:p>
            <a:pPr>
              <a:lnSpc>
                <a:spcPct val="100000"/>
              </a:lnSpc>
            </a:pPr>
            <a:r>
              <a:rPr b="0" lang="en-US" sz="2400" spc="-1" strike="noStrike">
                <a:solidFill>
                  <a:srgbClr val="ce181e"/>
                </a:solidFill>
                <a:latin typeface="Arial"/>
                <a:ea typeface="Hack"/>
              </a:rPr>
              <a:t>Underfitting</a:t>
            </a:r>
            <a:r>
              <a:rPr b="0" lang="en-US" sz="2400" spc="-1" strike="noStrike">
                <a:solidFill>
                  <a:srgbClr val="000000"/>
                </a:solidFill>
                <a:latin typeface="Arial"/>
                <a:ea typeface="Hack"/>
              </a:rPr>
              <a:t>: Poor performance on the training data and poor generalization to other data</a:t>
            </a:r>
            <a:endParaRPr b="0" lang="en-US" sz="2400" spc="-1" strike="noStrike">
              <a:latin typeface="Arial"/>
            </a:endParaRPr>
          </a:p>
        </p:txBody>
      </p:sp>
      <p:pic>
        <p:nvPicPr>
          <p:cNvPr id="347" name="Picture 11" descr=""/>
          <p:cNvPicPr/>
          <p:nvPr/>
        </p:nvPicPr>
        <p:blipFill>
          <a:blip r:embed="rId1"/>
          <a:stretch/>
        </p:blipFill>
        <p:spPr>
          <a:xfrm>
            <a:off x="11110680" y="123840"/>
            <a:ext cx="925560" cy="976680"/>
          </a:xfrm>
          <a:prstGeom prst="rect">
            <a:avLst/>
          </a:prstGeom>
          <a:ln>
            <a:noFill/>
          </a:ln>
        </p:spPr>
      </p:pic>
      <p:sp>
        <p:nvSpPr>
          <p:cNvPr id="348" name="CustomShape 3"/>
          <p:cNvSpPr/>
          <p:nvPr/>
        </p:nvSpPr>
        <p:spPr>
          <a:xfrm>
            <a:off x="650268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49" name="CustomShape 4"/>
          <p:cNvSpPr/>
          <p:nvPr/>
        </p:nvSpPr>
        <p:spPr>
          <a:xfrm>
            <a:off x="3777120" y="624240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0" name="CustomShape 5"/>
          <p:cNvSpPr/>
          <p:nvPr/>
        </p:nvSpPr>
        <p:spPr>
          <a:xfrm>
            <a:off x="69483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1" name="CustomShape 6"/>
          <p:cNvSpPr/>
          <p:nvPr/>
        </p:nvSpPr>
        <p:spPr>
          <a:xfrm>
            <a:off x="85809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2" name="CustomShape 7"/>
          <p:cNvSpPr/>
          <p:nvPr/>
        </p:nvSpPr>
        <p:spPr>
          <a:xfrm>
            <a:off x="79275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3" name="CustomShape 8"/>
          <p:cNvSpPr/>
          <p:nvPr/>
        </p:nvSpPr>
        <p:spPr>
          <a:xfrm>
            <a:off x="74242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4" name="CustomShape 9"/>
          <p:cNvSpPr/>
          <p:nvPr/>
        </p:nvSpPr>
        <p:spPr>
          <a:xfrm>
            <a:off x="83412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5" name="CustomShape 10"/>
          <p:cNvSpPr/>
          <p:nvPr/>
        </p:nvSpPr>
        <p:spPr>
          <a:xfrm>
            <a:off x="72655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6" name="CustomShape 11"/>
          <p:cNvSpPr/>
          <p:nvPr/>
        </p:nvSpPr>
        <p:spPr>
          <a:xfrm>
            <a:off x="657216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7" name="CustomShape 12"/>
          <p:cNvSpPr/>
          <p:nvPr/>
        </p:nvSpPr>
        <p:spPr>
          <a:xfrm>
            <a:off x="914112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13"/>
          <p:cNvSpPr/>
          <p:nvPr/>
        </p:nvSpPr>
        <p:spPr>
          <a:xfrm>
            <a:off x="874620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14"/>
          <p:cNvSpPr/>
          <p:nvPr/>
        </p:nvSpPr>
        <p:spPr>
          <a:xfrm>
            <a:off x="7566840" y="6356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15"/>
          <p:cNvSpPr/>
          <p:nvPr/>
        </p:nvSpPr>
        <p:spPr>
          <a:xfrm>
            <a:off x="9368280" y="6356160"/>
            <a:ext cx="2807640" cy="493200"/>
          </a:xfrm>
          <a:prstGeom prst="rect">
            <a:avLst/>
          </a:prstGeom>
          <a:solidFill>
            <a:schemeClr val="bg1"/>
          </a:solidFill>
          <a:ln>
            <a:noFill/>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pic>
        <p:nvPicPr>
          <p:cNvPr id="361" name="Picture 12" descr=""/>
          <p:cNvPicPr/>
          <p:nvPr/>
        </p:nvPicPr>
        <p:blipFill>
          <a:blip r:embed="rId2"/>
          <a:srcRect l="0" t="0" r="34539" b="73477"/>
          <a:stretch/>
        </p:blipFill>
        <p:spPr>
          <a:xfrm>
            <a:off x="7938000" y="6074280"/>
            <a:ext cx="4240080" cy="775080"/>
          </a:xfrm>
          <a:prstGeom prst="rect">
            <a:avLst/>
          </a:prstGeom>
          <a:ln>
            <a:noFill/>
          </a:ln>
          <a:effectLst>
            <a:outerShdw algn="tl" blurRad="50800" dir="2700000" dist="38100" rotWithShape="0">
              <a:srgbClr val="000000">
                <a:alpha val="40000"/>
              </a:srgbClr>
            </a:outerShdw>
          </a:effectLst>
        </p:spPr>
      </p:pic>
      <p:pic>
        <p:nvPicPr>
          <p:cNvPr id="362" name="Picture 13" descr=""/>
          <p:cNvPicPr/>
          <p:nvPr/>
        </p:nvPicPr>
        <p:blipFill>
          <a:blip r:embed="rId3"/>
          <a:srcRect l="0" t="0" r="34539" b="73472"/>
          <a:stretch/>
        </p:blipFill>
        <p:spPr>
          <a:xfrm>
            <a:off x="7146360" y="5930640"/>
            <a:ext cx="5040360" cy="921960"/>
          </a:xfrm>
          <a:prstGeom prst="rect">
            <a:avLst/>
          </a:prstGeom>
          <a:ln>
            <a:noFill/>
          </a:ln>
          <a:effectLst>
            <a:outerShdw algn="tl" blurRad="50800" dir="2700000" dist="38100" rotWithShape="0">
              <a:srgbClr val="000000">
                <a:alpha val="40000"/>
              </a:srgbClr>
            </a:outerShdw>
          </a:effectLst>
        </p:spPr>
      </p:pic>
      <p:sp>
        <p:nvSpPr>
          <p:cNvPr id="363" name="CustomShape 16"/>
          <p:cNvSpPr/>
          <p:nvPr/>
        </p:nvSpPr>
        <p:spPr>
          <a:xfrm>
            <a:off x="10149840" y="6473160"/>
            <a:ext cx="2025720" cy="359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Hack"/>
                <a:ea typeface="Hack"/>
              </a:rPr>
              <a:t>Grow Through</a:t>
            </a:r>
            <a:endParaRPr b="0" lang="en-US" sz="1800" spc="-1" strike="noStrike">
              <a:latin typeface="Arial"/>
            </a:endParaRPr>
          </a:p>
        </p:txBody>
      </p:sp>
      <p:pic>
        <p:nvPicPr>
          <p:cNvPr id="364" name="Picture 14" descr=""/>
          <p:cNvPicPr/>
          <p:nvPr/>
        </p:nvPicPr>
        <p:blipFill>
          <a:blip r:embed="rId4"/>
          <a:srcRect l="0" t="0" r="34539" b="73474"/>
          <a:stretch/>
        </p:blipFill>
        <p:spPr>
          <a:xfrm>
            <a:off x="8629560" y="6203160"/>
            <a:ext cx="3557160" cy="649440"/>
          </a:xfrm>
          <a:prstGeom prst="rect">
            <a:avLst/>
          </a:prstGeom>
          <a:ln>
            <a:noFill/>
          </a:ln>
          <a:effectLst>
            <a:outerShdw algn="tl" blurRad="50800" dir="2700000" dist="38100" rotWithShape="0">
              <a:srgbClr val="000000">
                <a:alpha val="40000"/>
              </a:srgbClr>
            </a:outerShdw>
          </a:effectLst>
        </p:spPr>
      </p:pic>
      <p:sp>
        <p:nvSpPr>
          <p:cNvPr id="365" name="CustomShape 17"/>
          <p:cNvSpPr/>
          <p:nvPr/>
        </p:nvSpPr>
        <p:spPr>
          <a:xfrm>
            <a:off x="96660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6" name="CustomShape 18"/>
          <p:cNvSpPr/>
          <p:nvPr/>
        </p:nvSpPr>
        <p:spPr>
          <a:xfrm>
            <a:off x="259884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7" name="CustomShape 19"/>
          <p:cNvSpPr/>
          <p:nvPr/>
        </p:nvSpPr>
        <p:spPr>
          <a:xfrm>
            <a:off x="194544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20"/>
          <p:cNvSpPr/>
          <p:nvPr/>
        </p:nvSpPr>
        <p:spPr>
          <a:xfrm>
            <a:off x="1442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9" name="CustomShape 21"/>
          <p:cNvSpPr/>
          <p:nvPr/>
        </p:nvSpPr>
        <p:spPr>
          <a:xfrm>
            <a:off x="309240" y="62373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0" name="CustomShape 22"/>
          <p:cNvSpPr/>
          <p:nvPr/>
        </p:nvSpPr>
        <p:spPr>
          <a:xfrm>
            <a:off x="0" y="635616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1" name="CustomShape 23"/>
          <p:cNvSpPr/>
          <p:nvPr/>
        </p:nvSpPr>
        <p:spPr>
          <a:xfrm>
            <a:off x="235908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2" name="CustomShape 24"/>
          <p:cNvSpPr/>
          <p:nvPr/>
        </p:nvSpPr>
        <p:spPr>
          <a:xfrm>
            <a:off x="128376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3" name="CustomShape 25"/>
          <p:cNvSpPr/>
          <p:nvPr/>
        </p:nvSpPr>
        <p:spPr>
          <a:xfrm>
            <a:off x="59004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4" name="CustomShape 26"/>
          <p:cNvSpPr/>
          <p:nvPr/>
        </p:nvSpPr>
        <p:spPr>
          <a:xfrm>
            <a:off x="3159000" y="62384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5" name="CustomShape 27"/>
          <p:cNvSpPr/>
          <p:nvPr/>
        </p:nvSpPr>
        <p:spPr>
          <a:xfrm>
            <a:off x="2764080" y="6347160"/>
            <a:ext cx="1339560" cy="493200"/>
          </a:xfrm>
          <a:prstGeom prst="triangle">
            <a:avLst>
              <a:gd name="adj" fmla="val 50000"/>
            </a:avLst>
          </a:prstGeom>
          <a:solidFill>
            <a:srgbClr val="46484a"/>
          </a:solidFill>
          <a:ln>
            <a:solidFill>
              <a:srgbClr val="46484a"/>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6" name="CustomShape 28"/>
          <p:cNvSpPr/>
          <p:nvPr/>
        </p:nvSpPr>
        <p:spPr>
          <a:xfrm>
            <a:off x="158472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77" name="CustomShape 29"/>
          <p:cNvSpPr/>
          <p:nvPr/>
        </p:nvSpPr>
        <p:spPr>
          <a:xfrm>
            <a:off x="3468960" y="6351480"/>
            <a:ext cx="1339560" cy="493200"/>
          </a:xfrm>
          <a:prstGeom prst="triangle">
            <a:avLst>
              <a:gd name="adj" fmla="val 50000"/>
            </a:avLst>
          </a:prstGeom>
          <a:solidFill>
            <a:srgbClr val="8d98a7"/>
          </a:solidFill>
          <a:ln>
            <a:solidFill>
              <a:srgbClr val="8d98a7"/>
            </a:solidFill>
            <a:round/>
          </a:ln>
        </p:spPr>
        <p:style>
          <a:lnRef idx="2">
            <a:schemeClr val="accent1">
              <a:shade val="50000"/>
            </a:schemeClr>
          </a:lnRef>
          <a:fillRef idx="1">
            <a:schemeClr val="accent1"/>
          </a:fillRef>
          <a:effectRef idx="0">
            <a:schemeClr val="accent1"/>
          </a:effectRef>
          <a:fontRef idx="minor"/>
        </p:style>
      </p:sp>
      <p:sp>
        <p:nvSpPr>
          <p:cNvPr id="378" name="CustomShape 30"/>
          <p:cNvSpPr/>
          <p:nvPr/>
        </p:nvSpPr>
        <p:spPr>
          <a:xfrm>
            <a:off x="4413960" y="626364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79" name="CustomShape 31"/>
          <p:cNvSpPr/>
          <p:nvPr/>
        </p:nvSpPr>
        <p:spPr>
          <a:xfrm>
            <a:off x="6046560" y="625176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0" name="CustomShape 32"/>
          <p:cNvSpPr/>
          <p:nvPr/>
        </p:nvSpPr>
        <p:spPr>
          <a:xfrm>
            <a:off x="539316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1" name="CustomShape 33"/>
          <p:cNvSpPr/>
          <p:nvPr/>
        </p:nvSpPr>
        <p:spPr>
          <a:xfrm>
            <a:off x="4889880" y="6250680"/>
            <a:ext cx="1339560" cy="493200"/>
          </a:xfrm>
          <a:prstGeom prst="triangle">
            <a:avLst>
              <a:gd name="adj" fmla="val 50000"/>
            </a:avLst>
          </a:prstGeom>
          <a:solidFill>
            <a:srgbClr val="d92027"/>
          </a:solidFill>
          <a:ln>
            <a:solidFill>
              <a:srgbClr val="d9202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2" name="CustomShape 34"/>
          <p:cNvSpPr/>
          <p:nvPr/>
        </p:nvSpPr>
        <p:spPr>
          <a:xfrm>
            <a:off x="5806800" y="634284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3" name="CustomShape 35"/>
          <p:cNvSpPr/>
          <p:nvPr/>
        </p:nvSpPr>
        <p:spPr>
          <a:xfrm>
            <a:off x="4731120" y="6329880"/>
            <a:ext cx="1339560" cy="493200"/>
          </a:xfrm>
          <a:prstGeom prst="triangle">
            <a:avLst>
              <a:gd name="adj" fmla="val 50000"/>
            </a:avLst>
          </a:prstGeom>
          <a:solidFill>
            <a:srgbClr val="8d98a7"/>
          </a:solidFill>
          <a:ln>
            <a:solidFill>
              <a:srgbClr val="8d98a7"/>
            </a:solidFill>
            <a:round/>
          </a:ln>
          <a:effectLst>
            <a:outerShdw algn="tl" blurRad="50800" dir="2700000" dist="381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6"/>
          <p:cNvSpPr/>
          <p:nvPr/>
        </p:nvSpPr>
        <p:spPr>
          <a:xfrm>
            <a:off x="403740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5" name="CustomShape 37"/>
          <p:cNvSpPr/>
          <p:nvPr/>
        </p:nvSpPr>
        <p:spPr>
          <a:xfrm>
            <a:off x="6221520" y="635940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sp>
        <p:nvSpPr>
          <p:cNvPr id="386" name="CustomShape 38"/>
          <p:cNvSpPr/>
          <p:nvPr/>
        </p:nvSpPr>
        <p:spPr>
          <a:xfrm>
            <a:off x="5032080" y="6356160"/>
            <a:ext cx="1339560" cy="493200"/>
          </a:xfrm>
          <a:prstGeom prst="triangle">
            <a:avLst>
              <a:gd name="adj" fmla="val 50000"/>
            </a:avLst>
          </a:prstGeom>
          <a:solidFill>
            <a:srgbClr val="46484a"/>
          </a:solidFill>
          <a:ln>
            <a:solidFill>
              <a:srgbClr val="46484a"/>
            </a:solidFill>
            <a:round/>
          </a:ln>
        </p:spPr>
        <p:style>
          <a:lnRef idx="2">
            <a:schemeClr val="accent1">
              <a:shade val="50000"/>
            </a:schemeClr>
          </a:lnRef>
          <a:fillRef idx="1">
            <a:schemeClr val="accent1"/>
          </a:fillRef>
          <a:effectRef idx="0">
            <a:schemeClr val="accent1"/>
          </a:effectRef>
          <a:fontRef idx="minor"/>
        </p:style>
      </p:sp>
      <p:pic>
        <p:nvPicPr>
          <p:cNvPr id="387" name="" descr=""/>
          <p:cNvPicPr/>
          <p:nvPr/>
        </p:nvPicPr>
        <p:blipFill>
          <a:blip r:embed="rId5"/>
          <a:stretch/>
        </p:blipFill>
        <p:spPr>
          <a:xfrm>
            <a:off x="1378440" y="2723760"/>
            <a:ext cx="9432720" cy="3276720"/>
          </a:xfrm>
          <a:prstGeom prst="rect">
            <a:avLst/>
          </a:prstGeom>
          <a:ln>
            <a:noFill/>
          </a:ln>
        </p:spPr>
      </p:pic>
      <p:sp>
        <p:nvSpPr>
          <p:cNvPr id="388" name="CustomShape 39"/>
          <p:cNvSpPr/>
          <p:nvPr/>
        </p:nvSpPr>
        <p:spPr>
          <a:xfrm>
            <a:off x="4389120" y="2632320"/>
            <a:ext cx="3289680" cy="3289680"/>
          </a:xfrm>
          <a:prstGeom prst="rect">
            <a:avLst/>
          </a:prstGeom>
          <a:solidFill>
            <a:srgbClr val="ffffff"/>
          </a:solidFill>
          <a:ln>
            <a:solidFill>
              <a:srgbClr val="ffffff"/>
            </a:solidFill>
          </a:ln>
        </p:spPr>
        <p:style>
          <a:lnRef idx="0"/>
          <a:fillRef idx="0"/>
          <a:effectRef idx="0"/>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324</TotalTime>
  <Application>LibreOffice/6.0.7.3$Linux_X86_64 LibreOffice_project/00m0$Build-3</Application>
  <Words>5</Words>
  <Paragraphs>4</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2020-10-12T20:39:28Z</dcterms:created>
  <dc:creator>maria</dc:creator>
  <dc:description/>
  <dc:language>en-US</dc:language>
  <cp:lastModifiedBy/>
  <dcterms:modified xsi:type="dcterms:W3CDTF">2021-01-24T08:35:39Z</dcterms:modified>
  <cp:revision>37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